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9" r:id="rId33"/>
    <p:sldId id="290" r:id="rId34"/>
    <p:sldId id="291" r:id="rId35"/>
    <p:sldId id="292" r:id="rId36"/>
    <p:sldId id="293"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8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F18434-62A1-43E4-A3E7-7D8BDB45B8A1}" type="datetimeFigureOut">
              <a:rPr lang="en-IN" smtClean="0"/>
              <a:t>27-09-2024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BADDC7-0E20-475E-880D-17BBE5252974}" type="slidenum">
              <a:rPr lang="en-IN" smtClean="0"/>
              <a:t>‹#›</a:t>
            </a:fld>
            <a:endParaRPr lang="en-IN"/>
          </a:p>
        </p:txBody>
      </p:sp>
    </p:spTree>
    <p:extLst>
      <p:ext uri="{BB962C8B-B14F-4D97-AF65-F5344CB8AC3E}">
        <p14:creationId xmlns:p14="http://schemas.microsoft.com/office/powerpoint/2010/main" val="3141270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F18434-62A1-43E4-A3E7-7D8BDB45B8A1}" type="datetimeFigureOut">
              <a:rPr lang="en-IN" smtClean="0"/>
              <a:t>27-09-2024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BADDC7-0E20-475E-880D-17BBE5252974}" type="slidenum">
              <a:rPr lang="en-IN" smtClean="0"/>
              <a:t>‹#›</a:t>
            </a:fld>
            <a:endParaRPr lang="en-IN"/>
          </a:p>
        </p:txBody>
      </p:sp>
    </p:spTree>
    <p:extLst>
      <p:ext uri="{BB962C8B-B14F-4D97-AF65-F5344CB8AC3E}">
        <p14:creationId xmlns:p14="http://schemas.microsoft.com/office/powerpoint/2010/main" val="222061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F18434-62A1-43E4-A3E7-7D8BDB45B8A1}" type="datetimeFigureOut">
              <a:rPr lang="en-IN" smtClean="0"/>
              <a:t>27-09-2024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BADDC7-0E20-475E-880D-17BBE5252974}"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2330762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F18434-62A1-43E4-A3E7-7D8BDB45B8A1}" type="datetimeFigureOut">
              <a:rPr lang="en-IN" smtClean="0"/>
              <a:t>27-09-2024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BADDC7-0E20-475E-880D-17BBE5252974}" type="slidenum">
              <a:rPr lang="en-IN" smtClean="0"/>
              <a:t>‹#›</a:t>
            </a:fld>
            <a:endParaRPr lang="en-IN"/>
          </a:p>
        </p:txBody>
      </p:sp>
    </p:spTree>
    <p:extLst>
      <p:ext uri="{BB962C8B-B14F-4D97-AF65-F5344CB8AC3E}">
        <p14:creationId xmlns:p14="http://schemas.microsoft.com/office/powerpoint/2010/main" val="3350358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F18434-62A1-43E4-A3E7-7D8BDB45B8A1}" type="datetimeFigureOut">
              <a:rPr lang="en-IN" smtClean="0"/>
              <a:t>27-09-2024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BADDC7-0E20-475E-880D-17BBE5252974}"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230678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F18434-62A1-43E4-A3E7-7D8BDB45B8A1}" type="datetimeFigureOut">
              <a:rPr lang="en-IN" smtClean="0"/>
              <a:t>27-09-2024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BADDC7-0E20-475E-880D-17BBE5252974}" type="slidenum">
              <a:rPr lang="en-IN" smtClean="0"/>
              <a:t>‹#›</a:t>
            </a:fld>
            <a:endParaRPr lang="en-IN"/>
          </a:p>
        </p:txBody>
      </p:sp>
    </p:spTree>
    <p:extLst>
      <p:ext uri="{BB962C8B-B14F-4D97-AF65-F5344CB8AC3E}">
        <p14:creationId xmlns:p14="http://schemas.microsoft.com/office/powerpoint/2010/main" val="6282459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F18434-62A1-43E4-A3E7-7D8BDB45B8A1}" type="datetimeFigureOut">
              <a:rPr lang="en-IN" smtClean="0"/>
              <a:t>27-09-2024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BADDC7-0E20-475E-880D-17BBE5252974}" type="slidenum">
              <a:rPr lang="en-IN" smtClean="0"/>
              <a:t>‹#›</a:t>
            </a:fld>
            <a:endParaRPr lang="en-IN"/>
          </a:p>
        </p:txBody>
      </p:sp>
    </p:spTree>
    <p:extLst>
      <p:ext uri="{BB962C8B-B14F-4D97-AF65-F5344CB8AC3E}">
        <p14:creationId xmlns:p14="http://schemas.microsoft.com/office/powerpoint/2010/main" val="38719952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F18434-62A1-43E4-A3E7-7D8BDB45B8A1}" type="datetimeFigureOut">
              <a:rPr lang="en-IN" smtClean="0"/>
              <a:t>27-09-2024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BADDC7-0E20-475E-880D-17BBE5252974}" type="slidenum">
              <a:rPr lang="en-IN" smtClean="0"/>
              <a:t>‹#›</a:t>
            </a:fld>
            <a:endParaRPr lang="en-IN"/>
          </a:p>
        </p:txBody>
      </p:sp>
    </p:spTree>
    <p:extLst>
      <p:ext uri="{BB962C8B-B14F-4D97-AF65-F5344CB8AC3E}">
        <p14:creationId xmlns:p14="http://schemas.microsoft.com/office/powerpoint/2010/main" val="2912451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F18434-62A1-43E4-A3E7-7D8BDB45B8A1}" type="datetimeFigureOut">
              <a:rPr lang="en-IN" smtClean="0"/>
              <a:t>27-09-2024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BADDC7-0E20-475E-880D-17BBE5252974}" type="slidenum">
              <a:rPr lang="en-IN" smtClean="0"/>
              <a:t>‹#›</a:t>
            </a:fld>
            <a:endParaRPr lang="en-IN"/>
          </a:p>
        </p:txBody>
      </p:sp>
    </p:spTree>
    <p:extLst>
      <p:ext uri="{BB962C8B-B14F-4D97-AF65-F5344CB8AC3E}">
        <p14:creationId xmlns:p14="http://schemas.microsoft.com/office/powerpoint/2010/main" val="1583445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F18434-62A1-43E4-A3E7-7D8BDB45B8A1}" type="datetimeFigureOut">
              <a:rPr lang="en-IN" smtClean="0"/>
              <a:t>27-09-2024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DBADDC7-0E20-475E-880D-17BBE5252974}" type="slidenum">
              <a:rPr lang="en-IN" smtClean="0"/>
              <a:t>‹#›</a:t>
            </a:fld>
            <a:endParaRPr lang="en-IN"/>
          </a:p>
        </p:txBody>
      </p:sp>
    </p:spTree>
    <p:extLst>
      <p:ext uri="{BB962C8B-B14F-4D97-AF65-F5344CB8AC3E}">
        <p14:creationId xmlns:p14="http://schemas.microsoft.com/office/powerpoint/2010/main" val="812971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F18434-62A1-43E4-A3E7-7D8BDB45B8A1}" type="datetimeFigureOut">
              <a:rPr lang="en-IN" smtClean="0"/>
              <a:t>27-09-2024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DBADDC7-0E20-475E-880D-17BBE5252974}" type="slidenum">
              <a:rPr lang="en-IN" smtClean="0"/>
              <a:t>‹#›</a:t>
            </a:fld>
            <a:endParaRPr lang="en-IN"/>
          </a:p>
        </p:txBody>
      </p:sp>
    </p:spTree>
    <p:extLst>
      <p:ext uri="{BB962C8B-B14F-4D97-AF65-F5344CB8AC3E}">
        <p14:creationId xmlns:p14="http://schemas.microsoft.com/office/powerpoint/2010/main" val="402189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F18434-62A1-43E4-A3E7-7D8BDB45B8A1}" type="datetimeFigureOut">
              <a:rPr lang="en-IN" smtClean="0"/>
              <a:t>27-09-2024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DBADDC7-0E20-475E-880D-17BBE5252974}" type="slidenum">
              <a:rPr lang="en-IN" smtClean="0"/>
              <a:t>‹#›</a:t>
            </a:fld>
            <a:endParaRPr lang="en-IN"/>
          </a:p>
        </p:txBody>
      </p:sp>
    </p:spTree>
    <p:extLst>
      <p:ext uri="{BB962C8B-B14F-4D97-AF65-F5344CB8AC3E}">
        <p14:creationId xmlns:p14="http://schemas.microsoft.com/office/powerpoint/2010/main" val="444324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F18434-62A1-43E4-A3E7-7D8BDB45B8A1}" type="datetimeFigureOut">
              <a:rPr lang="en-IN" smtClean="0"/>
              <a:t>27-09-2024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DBADDC7-0E20-475E-880D-17BBE5252974}" type="slidenum">
              <a:rPr lang="en-IN" smtClean="0"/>
              <a:t>‹#›</a:t>
            </a:fld>
            <a:endParaRPr lang="en-IN"/>
          </a:p>
        </p:txBody>
      </p:sp>
    </p:spTree>
    <p:extLst>
      <p:ext uri="{BB962C8B-B14F-4D97-AF65-F5344CB8AC3E}">
        <p14:creationId xmlns:p14="http://schemas.microsoft.com/office/powerpoint/2010/main" val="635249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F18434-62A1-43E4-A3E7-7D8BDB45B8A1}" type="datetimeFigureOut">
              <a:rPr lang="en-IN" smtClean="0"/>
              <a:t>27-09-2024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DBADDC7-0E20-475E-880D-17BBE5252974}" type="slidenum">
              <a:rPr lang="en-IN" smtClean="0"/>
              <a:t>‹#›</a:t>
            </a:fld>
            <a:endParaRPr lang="en-IN"/>
          </a:p>
        </p:txBody>
      </p:sp>
    </p:spTree>
    <p:extLst>
      <p:ext uri="{BB962C8B-B14F-4D97-AF65-F5344CB8AC3E}">
        <p14:creationId xmlns:p14="http://schemas.microsoft.com/office/powerpoint/2010/main" val="2653767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4F18434-62A1-43E4-A3E7-7D8BDB45B8A1}" type="datetimeFigureOut">
              <a:rPr lang="en-IN" smtClean="0"/>
              <a:t>27-09-2024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DBADDC7-0E20-475E-880D-17BBE5252974}" type="slidenum">
              <a:rPr lang="en-IN" smtClean="0"/>
              <a:t>‹#›</a:t>
            </a:fld>
            <a:endParaRPr lang="en-IN"/>
          </a:p>
        </p:txBody>
      </p:sp>
    </p:spTree>
    <p:extLst>
      <p:ext uri="{BB962C8B-B14F-4D97-AF65-F5344CB8AC3E}">
        <p14:creationId xmlns:p14="http://schemas.microsoft.com/office/powerpoint/2010/main" val="121646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F18434-62A1-43E4-A3E7-7D8BDB45B8A1}" type="datetimeFigureOut">
              <a:rPr lang="en-IN" smtClean="0"/>
              <a:t>27-09-2024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DBADDC7-0E20-475E-880D-17BBE5252974}" type="slidenum">
              <a:rPr lang="en-IN" smtClean="0"/>
              <a:t>‹#›</a:t>
            </a:fld>
            <a:endParaRPr lang="en-IN"/>
          </a:p>
        </p:txBody>
      </p:sp>
    </p:spTree>
    <p:extLst>
      <p:ext uri="{BB962C8B-B14F-4D97-AF65-F5344CB8AC3E}">
        <p14:creationId xmlns:p14="http://schemas.microsoft.com/office/powerpoint/2010/main" val="3142253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4F18434-62A1-43E4-A3E7-7D8BDB45B8A1}" type="datetimeFigureOut">
              <a:rPr lang="en-IN" smtClean="0"/>
              <a:t>27-09-2024</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DBADDC7-0E20-475E-880D-17BBE5252974}" type="slidenum">
              <a:rPr lang="en-IN" smtClean="0"/>
              <a:t>‹#›</a:t>
            </a:fld>
            <a:endParaRPr lang="en-IN"/>
          </a:p>
        </p:txBody>
      </p:sp>
    </p:spTree>
    <p:extLst>
      <p:ext uri="{BB962C8B-B14F-4D97-AF65-F5344CB8AC3E}">
        <p14:creationId xmlns:p14="http://schemas.microsoft.com/office/powerpoint/2010/main" val="21981731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byjus.com/biology/biome-definition/" TargetMode="External"/><Relationship Id="rId2" Type="http://schemas.openxmlformats.org/officeDocument/2006/relationships/hyperlink" Target="https://byjus.com/biology/terrestrial-ecosyste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toppr.com/guides/chemistry/environmental-chemistry/abiotic-factors/"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www.sciencedirect.com/topics/earth-and-planetary-sciences/terrestrial-ecosystem" TargetMode="External"/><Relationship Id="rId2" Type="http://schemas.openxmlformats.org/officeDocument/2006/relationships/hyperlink" Target="https://www.sciencedirect.com/topics/agricultural-and-biological-sciences/erosion-control" TargetMode="External"/><Relationship Id="rId1" Type="http://schemas.openxmlformats.org/officeDocument/2006/relationships/slideLayout" Target="../slideLayouts/slideLayout2.xml"/><Relationship Id="rId5" Type="http://schemas.openxmlformats.org/officeDocument/2006/relationships/hyperlink" Target="https://www.sciencedirect.com/topics/earth-and-planetary-sciences/teleconnection" TargetMode="External"/><Relationship Id="rId4" Type="http://schemas.openxmlformats.org/officeDocument/2006/relationships/hyperlink" Target="https://www.sciencedirect.com/topics/earth-and-planetary-sciences/environmental-impact-assessment"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toppr.com/guides/biology/photosynthesis-in-higher-plants/introduction-to-photosynthesi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toppr.com/guides/chemistry/organic-chemistry/classification-organic-compound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D681C-AD57-4F59-8B1E-962334FA3788}"/>
              </a:ext>
            </a:extLst>
          </p:cNvPr>
          <p:cNvSpPr>
            <a:spLocks noGrp="1"/>
          </p:cNvSpPr>
          <p:nvPr>
            <p:ph type="ctrTitle"/>
          </p:nvPr>
        </p:nvSpPr>
        <p:spPr>
          <a:xfrm>
            <a:off x="371062" y="119269"/>
            <a:ext cx="10906538" cy="3931563"/>
          </a:xfrm>
        </p:spPr>
        <p:txBody>
          <a:bodyPr/>
          <a:lstStyle/>
          <a:p>
            <a:pPr algn="l"/>
            <a:r>
              <a:rPr lang="en-IN" sz="3600" b="1" dirty="0">
                <a:solidFill>
                  <a:schemeClr val="accent5"/>
                </a:solidFill>
              </a:rPr>
              <a:t>CASE STUDIES OF THE FOLLOWING ECOSYSTEMS---</a:t>
            </a:r>
            <a:br>
              <a:rPr lang="en-IN" sz="3600" b="1" dirty="0">
                <a:solidFill>
                  <a:schemeClr val="accent5"/>
                </a:solidFill>
              </a:rPr>
            </a:br>
            <a:r>
              <a:rPr lang="en-IN" sz="3600" b="1" dirty="0" err="1">
                <a:solidFill>
                  <a:schemeClr val="accent5"/>
                </a:solidFill>
              </a:rPr>
              <a:t>a.Forest</a:t>
            </a:r>
            <a:r>
              <a:rPr lang="en-IN" sz="3600" b="1" dirty="0">
                <a:solidFill>
                  <a:schemeClr val="accent5"/>
                </a:solidFill>
              </a:rPr>
              <a:t> Ecosystem,</a:t>
            </a:r>
            <a:br>
              <a:rPr lang="en-IN" sz="3600" b="1" dirty="0">
                <a:solidFill>
                  <a:schemeClr val="accent5"/>
                </a:solidFill>
              </a:rPr>
            </a:br>
            <a:r>
              <a:rPr lang="en-IN" sz="3600" b="1" dirty="0" err="1">
                <a:solidFill>
                  <a:schemeClr val="accent5"/>
                </a:solidFill>
              </a:rPr>
              <a:t>b.Grassland</a:t>
            </a:r>
            <a:r>
              <a:rPr lang="en-IN" sz="3600" b="1" dirty="0">
                <a:solidFill>
                  <a:schemeClr val="accent5"/>
                </a:solidFill>
              </a:rPr>
              <a:t> Ecosystem, </a:t>
            </a:r>
            <a:br>
              <a:rPr lang="en-IN" sz="3600" b="1" dirty="0">
                <a:solidFill>
                  <a:schemeClr val="accent5"/>
                </a:solidFill>
              </a:rPr>
            </a:br>
            <a:r>
              <a:rPr lang="en-IN" sz="3600" b="1" dirty="0" err="1">
                <a:solidFill>
                  <a:schemeClr val="accent5"/>
                </a:solidFill>
              </a:rPr>
              <a:t>c.Aquatic</a:t>
            </a:r>
            <a:r>
              <a:rPr lang="en-IN" sz="3600" b="1" dirty="0">
                <a:solidFill>
                  <a:schemeClr val="accent5"/>
                </a:solidFill>
              </a:rPr>
              <a:t> Ecosystem(</a:t>
            </a:r>
            <a:r>
              <a:rPr lang="en-IN" sz="3600" b="1" dirty="0" err="1">
                <a:solidFill>
                  <a:schemeClr val="accent5"/>
                </a:solidFill>
              </a:rPr>
              <a:t>Ponds,Streams</a:t>
            </a:r>
            <a:r>
              <a:rPr lang="en-IN" sz="3600" b="1" dirty="0">
                <a:solidFill>
                  <a:schemeClr val="accent5"/>
                </a:solidFill>
              </a:rPr>
              <a:t>/Rivers, Lakes), </a:t>
            </a:r>
            <a:br>
              <a:rPr lang="en-IN" sz="3600" b="1" dirty="0">
                <a:solidFill>
                  <a:schemeClr val="accent5"/>
                </a:solidFill>
              </a:rPr>
            </a:br>
            <a:r>
              <a:rPr lang="en-IN" sz="3600" b="1" dirty="0">
                <a:solidFill>
                  <a:schemeClr val="accent5"/>
                </a:solidFill>
              </a:rPr>
              <a:t>d. Mountain Ecosystem</a:t>
            </a:r>
          </a:p>
        </p:txBody>
      </p:sp>
      <p:sp>
        <p:nvSpPr>
          <p:cNvPr id="3" name="Subtitle 2">
            <a:extLst>
              <a:ext uri="{FF2B5EF4-FFF2-40B4-BE49-F238E27FC236}">
                <a16:creationId xmlns:a16="http://schemas.microsoft.com/office/drawing/2014/main" id="{7FF2CF7D-AA86-483B-946E-255D6D624D11}"/>
              </a:ext>
            </a:extLst>
          </p:cNvPr>
          <p:cNvSpPr>
            <a:spLocks noGrp="1"/>
          </p:cNvSpPr>
          <p:nvPr>
            <p:ph type="subTitle" idx="1"/>
          </p:nvPr>
        </p:nvSpPr>
        <p:spPr>
          <a:xfrm>
            <a:off x="4505739" y="4797287"/>
            <a:ext cx="5459896" cy="967409"/>
          </a:xfrm>
        </p:spPr>
        <p:txBody>
          <a:bodyPr/>
          <a:lstStyle/>
          <a:p>
            <a:r>
              <a:rPr lang="en-IN" b="1" dirty="0">
                <a:solidFill>
                  <a:schemeClr val="tx1"/>
                </a:solidFill>
              </a:rPr>
              <a:t>By Anuradha Roy</a:t>
            </a:r>
          </a:p>
          <a:p>
            <a:r>
              <a:rPr lang="en-IN" b="1" dirty="0">
                <a:solidFill>
                  <a:schemeClr val="tx1"/>
                </a:solidFill>
              </a:rPr>
              <a:t>NAMCE(</a:t>
            </a:r>
            <a:r>
              <a:rPr lang="en-IN" b="1" dirty="0" err="1">
                <a:solidFill>
                  <a:schemeClr val="tx1"/>
                </a:solidFill>
              </a:rPr>
              <a:t>B.Ed</a:t>
            </a:r>
            <a:r>
              <a:rPr lang="en-IN" b="1" dirty="0">
                <a:solidFill>
                  <a:schemeClr val="tx1"/>
                </a:solidFill>
              </a:rPr>
              <a:t>)</a:t>
            </a:r>
          </a:p>
        </p:txBody>
      </p:sp>
    </p:spTree>
    <p:extLst>
      <p:ext uri="{BB962C8B-B14F-4D97-AF65-F5344CB8AC3E}">
        <p14:creationId xmlns:p14="http://schemas.microsoft.com/office/powerpoint/2010/main" val="39590489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CB09D-8006-46C6-9AD3-590ACC7DC9A0}"/>
              </a:ext>
            </a:extLst>
          </p:cNvPr>
          <p:cNvSpPr>
            <a:spLocks noGrp="1"/>
          </p:cNvSpPr>
          <p:nvPr>
            <p:ph type="title"/>
          </p:nvPr>
        </p:nvSpPr>
        <p:spPr>
          <a:xfrm>
            <a:off x="265043" y="609600"/>
            <a:ext cx="9753600" cy="1320800"/>
          </a:xfrm>
        </p:spPr>
        <p:txBody>
          <a:bodyPr/>
          <a:lstStyle/>
          <a:p>
            <a:r>
              <a:rPr lang="en-IN" b="1" dirty="0">
                <a:solidFill>
                  <a:schemeClr val="tx1"/>
                </a:solidFill>
              </a:rPr>
              <a:t>What are the threats to the Forest Ecosystems</a:t>
            </a:r>
          </a:p>
        </p:txBody>
      </p:sp>
      <p:sp>
        <p:nvSpPr>
          <p:cNvPr id="3" name="Content Placeholder 2">
            <a:extLst>
              <a:ext uri="{FF2B5EF4-FFF2-40B4-BE49-F238E27FC236}">
                <a16:creationId xmlns:a16="http://schemas.microsoft.com/office/drawing/2014/main" id="{1424F6FF-5895-4936-8286-6073B7A3711B}"/>
              </a:ext>
            </a:extLst>
          </p:cNvPr>
          <p:cNvSpPr>
            <a:spLocks noGrp="1"/>
          </p:cNvSpPr>
          <p:nvPr>
            <p:ph idx="1"/>
          </p:nvPr>
        </p:nvSpPr>
        <p:spPr>
          <a:xfrm>
            <a:off x="172278" y="2040835"/>
            <a:ext cx="9101724" cy="4000527"/>
          </a:xfrm>
        </p:spPr>
        <p:txBody>
          <a:bodyPr>
            <a:normAutofit fontScale="92500" lnSpcReduction="10000"/>
          </a:bodyPr>
          <a:lstStyle/>
          <a:p>
            <a:pPr algn="just"/>
            <a:r>
              <a:rPr lang="en-IN" sz="2000" dirty="0"/>
              <a:t>We cannot use more resources than forests can produce a growing season as they grow very slowly. The increasing use of wood for timber, wood –pulp for making paper and the extensive use of fuel wood, results in continual forest loss. If timber is felled beyond a certain limit, the forests can not regenerate. The varied flora if substituted by monoculture plantations for timber or other products, impoverishes the local people as the economic benefit usually flows to people who use it extensively or market by manufacturing products.</a:t>
            </a:r>
          </a:p>
          <a:p>
            <a:pPr algn="just"/>
            <a:r>
              <a:rPr lang="en-IN" sz="2000" dirty="0"/>
              <a:t>Developmental activities together with urbanisation, industrialisation and the increasing use of consumer goods, made from forest resources lead to over- utilisation of the forest ecosystems altering food chains, the web of life and food pyramid. Forests are rapidly shrinking as the need for agricultural land increases. It is estimated that India’s forest cover has decreased from about 33% to 11% in the last century. Large parts of good forests are lost by mining and building dams. </a:t>
            </a:r>
          </a:p>
        </p:txBody>
      </p:sp>
    </p:spTree>
    <p:extLst>
      <p:ext uri="{BB962C8B-B14F-4D97-AF65-F5344CB8AC3E}">
        <p14:creationId xmlns:p14="http://schemas.microsoft.com/office/powerpoint/2010/main" val="1980924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266C5-B465-4DD5-A232-8E127C45457E}"/>
              </a:ext>
            </a:extLst>
          </p:cNvPr>
          <p:cNvSpPr>
            <a:spLocks noGrp="1"/>
          </p:cNvSpPr>
          <p:nvPr>
            <p:ph type="title"/>
          </p:nvPr>
        </p:nvSpPr>
        <p:spPr/>
        <p:txBody>
          <a:bodyPr/>
          <a:lstStyle/>
          <a:p>
            <a:r>
              <a:rPr lang="en-IN" b="1" dirty="0">
                <a:solidFill>
                  <a:schemeClr val="tx1"/>
                </a:solidFill>
              </a:rPr>
              <a:t>How can forest ecosystem can be conserved?</a:t>
            </a:r>
          </a:p>
        </p:txBody>
      </p:sp>
      <p:sp>
        <p:nvSpPr>
          <p:cNvPr id="3" name="Content Placeholder 2">
            <a:extLst>
              <a:ext uri="{FF2B5EF4-FFF2-40B4-BE49-F238E27FC236}">
                <a16:creationId xmlns:a16="http://schemas.microsoft.com/office/drawing/2014/main" id="{18B72D04-A33E-476E-9112-6EA3C3146C1D}"/>
              </a:ext>
            </a:extLst>
          </p:cNvPr>
          <p:cNvSpPr>
            <a:spLocks noGrp="1"/>
          </p:cNvSpPr>
          <p:nvPr>
            <p:ph idx="1"/>
          </p:nvPr>
        </p:nvSpPr>
        <p:spPr/>
        <p:txBody>
          <a:bodyPr>
            <a:normAutofit lnSpcReduction="10000"/>
          </a:bodyPr>
          <a:lstStyle/>
          <a:p>
            <a:r>
              <a:rPr lang="en-IN" dirty="0"/>
              <a:t>We can conserve forests only if we use its resources carefully. This can be done by leading sustainable lifestyles. Some examples include reducing , reusing and recycling goods made out of forest products .Reusing paper and packaging switching to alternative sources of energy instead  of fuelwood or thermal power(Since this is produced from coal mined in forest areas should be followed. There is a need to grow more trees to replace those that are cut down from forests every year for timber.</a:t>
            </a:r>
          </a:p>
          <a:p>
            <a:r>
              <a:rPr lang="en-IN" dirty="0"/>
              <a:t>Afforestation needs to be done continuously from which fuel wood and timber can be judiciously used. An important aspect to remember is that a large and unsustainable overuse of Non-Timber-Forest-Products, especially medicinal plants, is damaging  forests and leading down the pathway to extinction. The natural forests with all their diverse species must be protected as national parka and wildlife sanctuaries to preserve the full range of plants and animals.</a:t>
            </a:r>
          </a:p>
        </p:txBody>
      </p:sp>
    </p:spTree>
    <p:extLst>
      <p:ext uri="{BB962C8B-B14F-4D97-AF65-F5344CB8AC3E}">
        <p14:creationId xmlns:p14="http://schemas.microsoft.com/office/powerpoint/2010/main" val="2688089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57685-2693-46A1-AA75-513D9CEA8165}"/>
              </a:ext>
            </a:extLst>
          </p:cNvPr>
          <p:cNvSpPr>
            <a:spLocks noGrp="1"/>
          </p:cNvSpPr>
          <p:nvPr>
            <p:ph type="title"/>
          </p:nvPr>
        </p:nvSpPr>
        <p:spPr>
          <a:xfrm>
            <a:off x="0" y="1205344"/>
            <a:ext cx="9274002" cy="886691"/>
          </a:xfrm>
        </p:spPr>
        <p:txBody>
          <a:bodyPr>
            <a:normAutofit/>
          </a:bodyPr>
          <a:lstStyle/>
          <a:p>
            <a:r>
              <a:rPr lang="en-IN" dirty="0"/>
              <a:t>		</a:t>
            </a:r>
            <a:r>
              <a:rPr lang="en-IN" b="1" dirty="0"/>
              <a:t>		</a:t>
            </a:r>
            <a:r>
              <a:rPr lang="en-IN" sz="4400" b="1" dirty="0"/>
              <a:t>B. GRASSLAND ECO-SYSTEM</a:t>
            </a:r>
            <a:endParaRPr lang="en-IN" b="1" dirty="0"/>
          </a:p>
        </p:txBody>
      </p:sp>
      <p:pic>
        <p:nvPicPr>
          <p:cNvPr id="2050" name="Picture 2" descr="Effects of Different Forms of Management or Patterns of ...">
            <a:extLst>
              <a:ext uri="{FF2B5EF4-FFF2-40B4-BE49-F238E27FC236}">
                <a16:creationId xmlns:a16="http://schemas.microsoft.com/office/drawing/2014/main" id="{25081114-80E4-41F5-8061-047EBD041B1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64744" y="2729346"/>
            <a:ext cx="4232492" cy="281247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Grassland Stock Photos and Pictures - 1,045,113 Images ...">
            <a:extLst>
              <a:ext uri="{FF2B5EF4-FFF2-40B4-BE49-F238E27FC236}">
                <a16:creationId xmlns:a16="http://schemas.microsoft.com/office/drawing/2014/main" id="{32EB6A7D-66A7-454E-A870-0F0237D183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2729346"/>
            <a:ext cx="4017818" cy="29233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8793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5485E-1279-434E-81C4-8140F9E9B4B1}"/>
              </a:ext>
            </a:extLst>
          </p:cNvPr>
          <p:cNvSpPr>
            <a:spLocks noGrp="1"/>
          </p:cNvSpPr>
          <p:nvPr>
            <p:ph type="title"/>
          </p:nvPr>
        </p:nvSpPr>
        <p:spPr/>
        <p:txBody>
          <a:bodyPr/>
          <a:lstStyle/>
          <a:p>
            <a:r>
              <a:rPr lang="en-IN" b="1" dirty="0">
                <a:solidFill>
                  <a:schemeClr val="tx1"/>
                </a:solidFill>
              </a:rPr>
              <a:t>What is Grassland Ecosystem?</a:t>
            </a:r>
          </a:p>
        </p:txBody>
      </p:sp>
      <p:sp>
        <p:nvSpPr>
          <p:cNvPr id="3" name="Content Placeholder 2">
            <a:extLst>
              <a:ext uri="{FF2B5EF4-FFF2-40B4-BE49-F238E27FC236}">
                <a16:creationId xmlns:a16="http://schemas.microsoft.com/office/drawing/2014/main" id="{941214E1-F9FB-4246-B368-7275A611506C}"/>
              </a:ext>
            </a:extLst>
          </p:cNvPr>
          <p:cNvSpPr>
            <a:spLocks noGrp="1"/>
          </p:cNvSpPr>
          <p:nvPr>
            <p:ph idx="1"/>
          </p:nvPr>
        </p:nvSpPr>
        <p:spPr>
          <a:xfrm>
            <a:off x="540327" y="1634837"/>
            <a:ext cx="8733675" cy="4406526"/>
          </a:xfrm>
        </p:spPr>
        <p:txBody>
          <a:bodyPr>
            <a:normAutofit lnSpcReduction="10000"/>
          </a:bodyPr>
          <a:lstStyle/>
          <a:p>
            <a:pPr algn="l"/>
            <a:r>
              <a:rPr lang="en-IN" b="0" i="0" dirty="0">
                <a:solidFill>
                  <a:srgbClr val="444444"/>
                </a:solidFill>
                <a:effectLst/>
              </a:rPr>
              <a:t>The </a:t>
            </a:r>
            <a:r>
              <a:rPr lang="en-IN" b="0" i="0" u="none" strike="noStrike" dirty="0">
                <a:solidFill>
                  <a:schemeClr val="tx1"/>
                </a:solidFill>
                <a:effectLst/>
                <a:highlight>
                  <a:srgbClr val="FFFF00"/>
                </a:highlight>
                <a:hlinkClick r:id="rId2">
                  <a:extLst>
                    <a:ext uri="{A12FA001-AC4F-418D-AE19-62706E023703}">
                      <ahyp:hlinkClr xmlns:ahyp="http://schemas.microsoft.com/office/drawing/2018/hyperlinkcolor" val="tx"/>
                    </a:ext>
                  </a:extLst>
                </a:hlinkClick>
              </a:rPr>
              <a:t>terrestrial ecosystem</a:t>
            </a:r>
            <a:r>
              <a:rPr lang="en-IN" b="0" i="0" dirty="0">
                <a:solidFill>
                  <a:schemeClr val="tx1"/>
                </a:solidFill>
                <a:effectLst/>
                <a:highlight>
                  <a:srgbClr val="FFFF00"/>
                </a:highlight>
              </a:rPr>
              <a:t> </a:t>
            </a:r>
            <a:r>
              <a:rPr lang="en-IN" b="0" i="0" dirty="0">
                <a:solidFill>
                  <a:srgbClr val="444444"/>
                </a:solidFill>
                <a:effectLst/>
              </a:rPr>
              <a:t>in which grasses and herbaceous plants are dominant is referred to as the grassland ecosystem.</a:t>
            </a:r>
          </a:p>
          <a:p>
            <a:pPr algn="l"/>
            <a:r>
              <a:rPr lang="en-IN" b="0" i="0" dirty="0">
                <a:solidFill>
                  <a:srgbClr val="444444"/>
                </a:solidFill>
                <a:effectLst/>
              </a:rPr>
              <a:t>Grass controls the grassland ecosystems with few or no trees where there is not enough for a forest and too much for a desert. Hence, it is also called a transitional landscape.</a:t>
            </a:r>
          </a:p>
          <a:p>
            <a:pPr algn="l"/>
            <a:r>
              <a:rPr lang="en-IN" b="0" i="0" dirty="0">
                <a:solidFill>
                  <a:srgbClr val="444444"/>
                </a:solidFill>
                <a:effectLst/>
              </a:rPr>
              <a:t>The grassland ecosystem is called the largest</a:t>
            </a:r>
            <a:r>
              <a:rPr lang="en-IN" b="0" i="0" dirty="0">
                <a:solidFill>
                  <a:schemeClr val="tx1"/>
                </a:solidFill>
                <a:effectLst/>
                <a:highlight>
                  <a:srgbClr val="FFFF00"/>
                </a:highlight>
              </a:rPr>
              <a:t> </a:t>
            </a:r>
            <a:r>
              <a:rPr lang="en-IN" b="0" i="0" u="none" strike="noStrike" dirty="0">
                <a:solidFill>
                  <a:schemeClr val="tx1"/>
                </a:solidFill>
                <a:effectLst/>
                <a:highlight>
                  <a:srgbClr val="FFFF00"/>
                </a:highlight>
                <a:hlinkClick r:id="rId3">
                  <a:extLst>
                    <a:ext uri="{A12FA001-AC4F-418D-AE19-62706E023703}">
                      <ahyp:hlinkClr xmlns:ahyp="http://schemas.microsoft.com/office/drawing/2018/hyperlinkcolor" val="tx"/>
                    </a:ext>
                  </a:extLst>
                </a:hlinkClick>
              </a:rPr>
              <a:t>biomes</a:t>
            </a:r>
            <a:r>
              <a:rPr lang="en-IN" b="0" i="0" dirty="0">
                <a:solidFill>
                  <a:schemeClr val="tx1"/>
                </a:solidFill>
                <a:effectLst/>
                <a:highlight>
                  <a:srgbClr val="FFFF00"/>
                </a:highlight>
              </a:rPr>
              <a:t> </a:t>
            </a:r>
            <a:r>
              <a:rPr lang="en-IN" b="0" i="0" dirty="0">
                <a:solidFill>
                  <a:srgbClr val="444444"/>
                </a:solidFill>
                <a:effectLst/>
              </a:rPr>
              <a:t>on earth and it covers about 10 per cent of the earth’s surface. It is mainly found where rainfall is about 15-75 cm per year, not enough to support a forest, but more than that of a true desert.</a:t>
            </a:r>
          </a:p>
          <a:p>
            <a:pPr algn="l"/>
            <a:r>
              <a:rPr lang="en-IN" b="0" i="0" dirty="0">
                <a:solidFill>
                  <a:srgbClr val="444444"/>
                </a:solidFill>
                <a:effectLst/>
              </a:rPr>
              <a:t>The Grassland ecosystems are called by various names in several regions, such as pampas in South America, Veldt in South Africa, Steppes in Europe and Asia, and Downs in Australia.</a:t>
            </a:r>
          </a:p>
          <a:p>
            <a:pPr algn="l"/>
            <a:r>
              <a:rPr lang="en-IN" b="0" i="0" dirty="0">
                <a:solidFill>
                  <a:srgbClr val="444444"/>
                </a:solidFill>
                <a:effectLst/>
              </a:rPr>
              <a:t>In India, these ecosystems are found mainly high in the Himalayas. The rest of India’s grasslands are primarily composed of the Savanna and Steppes.</a:t>
            </a:r>
          </a:p>
          <a:p>
            <a:endParaRPr lang="en-IN" dirty="0"/>
          </a:p>
        </p:txBody>
      </p:sp>
    </p:spTree>
    <p:extLst>
      <p:ext uri="{BB962C8B-B14F-4D97-AF65-F5344CB8AC3E}">
        <p14:creationId xmlns:p14="http://schemas.microsoft.com/office/powerpoint/2010/main" val="2138763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02EC7-FD6D-4E24-A7F6-6810EA3C3485}"/>
              </a:ext>
            </a:extLst>
          </p:cNvPr>
          <p:cNvSpPr>
            <a:spLocks noGrp="1"/>
          </p:cNvSpPr>
          <p:nvPr>
            <p:ph type="title"/>
          </p:nvPr>
        </p:nvSpPr>
        <p:spPr/>
        <p:txBody>
          <a:bodyPr/>
          <a:lstStyle/>
          <a:p>
            <a:r>
              <a:rPr lang="en-IN" b="1" i="0" dirty="0">
                <a:solidFill>
                  <a:srgbClr val="444444"/>
                </a:solidFill>
                <a:effectLst/>
                <a:latin typeface="Poppins" panose="00000500000000000000" pitchFamily="2" charset="0"/>
              </a:rPr>
              <a:t>	Types of Grassland ecosystems</a:t>
            </a:r>
            <a:br>
              <a:rPr lang="en-IN" b="1" i="0" dirty="0">
                <a:solidFill>
                  <a:srgbClr val="444444"/>
                </a:solidFill>
                <a:effectLst/>
                <a:latin typeface="Poppins" panose="00000500000000000000" pitchFamily="2" charset="0"/>
              </a:rPr>
            </a:br>
            <a:endParaRPr lang="en-IN" dirty="0"/>
          </a:p>
        </p:txBody>
      </p:sp>
      <p:sp>
        <p:nvSpPr>
          <p:cNvPr id="3" name="Content Placeholder 2">
            <a:extLst>
              <a:ext uri="{FF2B5EF4-FFF2-40B4-BE49-F238E27FC236}">
                <a16:creationId xmlns:a16="http://schemas.microsoft.com/office/drawing/2014/main" id="{751E4852-6D88-4881-AD6C-557217927DFA}"/>
              </a:ext>
            </a:extLst>
          </p:cNvPr>
          <p:cNvSpPr>
            <a:spLocks noGrp="1"/>
          </p:cNvSpPr>
          <p:nvPr>
            <p:ph idx="1"/>
          </p:nvPr>
        </p:nvSpPr>
        <p:spPr/>
        <p:txBody>
          <a:bodyPr/>
          <a:lstStyle/>
          <a:p>
            <a:pPr algn="just"/>
            <a:r>
              <a:rPr lang="en-IN" b="0" i="0" dirty="0">
                <a:solidFill>
                  <a:srgbClr val="444444"/>
                </a:solidFill>
                <a:effectLst/>
              </a:rPr>
              <a:t>This ecosystem contains five types of grasslands that are:</a:t>
            </a:r>
          </a:p>
          <a:p>
            <a:pPr algn="just">
              <a:buFont typeface="Arial" panose="020B0604020202020204" pitchFamily="34" charset="0"/>
              <a:buChar char="•"/>
            </a:pPr>
            <a:r>
              <a:rPr lang="en-IN" b="0" i="0" dirty="0">
                <a:solidFill>
                  <a:srgbClr val="444444"/>
                </a:solidFill>
                <a:effectLst/>
              </a:rPr>
              <a:t>Desert Grasslands</a:t>
            </a:r>
          </a:p>
          <a:p>
            <a:pPr algn="just">
              <a:buFont typeface="Arial" panose="020B0604020202020204" pitchFamily="34" charset="0"/>
              <a:buChar char="•"/>
            </a:pPr>
            <a:r>
              <a:rPr lang="en-IN" b="0" i="0" dirty="0">
                <a:solidFill>
                  <a:srgbClr val="444444"/>
                </a:solidFill>
                <a:effectLst/>
              </a:rPr>
              <a:t>Flooded Grasslands</a:t>
            </a:r>
          </a:p>
          <a:p>
            <a:pPr algn="just">
              <a:buFont typeface="Arial" panose="020B0604020202020204" pitchFamily="34" charset="0"/>
              <a:buChar char="•"/>
            </a:pPr>
            <a:r>
              <a:rPr lang="en-IN" b="0" i="0" dirty="0">
                <a:solidFill>
                  <a:srgbClr val="444444"/>
                </a:solidFill>
                <a:effectLst/>
              </a:rPr>
              <a:t>Montane Grasslands</a:t>
            </a:r>
          </a:p>
          <a:p>
            <a:pPr algn="just">
              <a:buFont typeface="Arial" panose="020B0604020202020204" pitchFamily="34" charset="0"/>
              <a:buChar char="•"/>
            </a:pPr>
            <a:r>
              <a:rPr lang="en-IN" b="0" i="0" dirty="0">
                <a:solidFill>
                  <a:srgbClr val="444444"/>
                </a:solidFill>
                <a:effectLst/>
              </a:rPr>
              <a:t>Tropical Grasslands</a:t>
            </a:r>
          </a:p>
          <a:p>
            <a:pPr algn="just">
              <a:buFont typeface="Arial" panose="020B0604020202020204" pitchFamily="34" charset="0"/>
              <a:buChar char="•"/>
            </a:pPr>
            <a:r>
              <a:rPr lang="en-IN" b="0" i="0" dirty="0">
                <a:solidFill>
                  <a:srgbClr val="444444"/>
                </a:solidFill>
                <a:effectLst/>
              </a:rPr>
              <a:t>Temperate Grasslands</a:t>
            </a:r>
          </a:p>
          <a:p>
            <a:endParaRPr lang="en-IN" dirty="0"/>
          </a:p>
        </p:txBody>
      </p:sp>
    </p:spTree>
    <p:extLst>
      <p:ext uri="{BB962C8B-B14F-4D97-AF65-F5344CB8AC3E}">
        <p14:creationId xmlns:p14="http://schemas.microsoft.com/office/powerpoint/2010/main" val="33266631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6F302-267D-4284-95DC-6D5427597C7A}"/>
              </a:ext>
            </a:extLst>
          </p:cNvPr>
          <p:cNvSpPr>
            <a:spLocks noGrp="1"/>
          </p:cNvSpPr>
          <p:nvPr>
            <p:ph type="title"/>
          </p:nvPr>
        </p:nvSpPr>
        <p:spPr/>
        <p:txBody>
          <a:bodyPr>
            <a:normAutofit fontScale="90000"/>
          </a:bodyPr>
          <a:lstStyle/>
          <a:p>
            <a:r>
              <a:rPr lang="en-IN" b="1" i="0" dirty="0">
                <a:solidFill>
                  <a:srgbClr val="444444"/>
                </a:solidFill>
                <a:effectLst/>
                <a:latin typeface="Poppins" panose="00000500000000000000" pitchFamily="2" charset="0"/>
              </a:rPr>
              <a:t>Importance of Grassland ecosystem</a:t>
            </a:r>
            <a:br>
              <a:rPr lang="en-IN" b="1" i="0" dirty="0">
                <a:solidFill>
                  <a:srgbClr val="444444"/>
                </a:solidFill>
                <a:effectLst/>
                <a:latin typeface="Poppins" panose="00000500000000000000" pitchFamily="2" charset="0"/>
              </a:rPr>
            </a:br>
            <a:endParaRPr lang="en-IN" dirty="0"/>
          </a:p>
        </p:txBody>
      </p:sp>
      <p:sp>
        <p:nvSpPr>
          <p:cNvPr id="3" name="Content Placeholder 2">
            <a:extLst>
              <a:ext uri="{FF2B5EF4-FFF2-40B4-BE49-F238E27FC236}">
                <a16:creationId xmlns:a16="http://schemas.microsoft.com/office/drawing/2014/main" id="{166CEF1B-2679-44FF-A4A4-0CA264B91CF1}"/>
              </a:ext>
            </a:extLst>
          </p:cNvPr>
          <p:cNvSpPr>
            <a:spLocks noGrp="1"/>
          </p:cNvSpPr>
          <p:nvPr>
            <p:ph idx="1"/>
          </p:nvPr>
        </p:nvSpPr>
        <p:spPr/>
        <p:txBody>
          <a:bodyPr>
            <a:normAutofit/>
          </a:bodyPr>
          <a:lstStyle/>
          <a:p>
            <a:pPr algn="just"/>
            <a:r>
              <a:rPr lang="en-IN" sz="2000" b="0" i="0" dirty="0">
                <a:solidFill>
                  <a:srgbClr val="444444"/>
                </a:solidFill>
                <a:effectLst/>
              </a:rPr>
              <a:t>A Grassland Ecosystem is a mixture of small herbs, weeds, grass, trefoil, dicotyledonous, shrubs and other leguminous species, contributing to a high degree of preservation. The economic importance of the grassland ecosystem is that it serves in the maintenance of the crop of many domesticated and wild herbivores such as cattle, sheep, goats, ass, pigs, horses, mules, camels, deer, zebras, etc. These animals provide food, milk, wool and transportation to man.</a:t>
            </a:r>
            <a:endParaRPr lang="en-IN" sz="2000" dirty="0"/>
          </a:p>
        </p:txBody>
      </p:sp>
    </p:spTree>
    <p:extLst>
      <p:ext uri="{BB962C8B-B14F-4D97-AF65-F5344CB8AC3E}">
        <p14:creationId xmlns:p14="http://schemas.microsoft.com/office/powerpoint/2010/main" val="17100531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4EF4E-AEEC-4B9E-8E86-D288AEA87D58}"/>
              </a:ext>
            </a:extLst>
          </p:cNvPr>
          <p:cNvSpPr>
            <a:spLocks noGrp="1"/>
          </p:cNvSpPr>
          <p:nvPr>
            <p:ph type="title"/>
          </p:nvPr>
        </p:nvSpPr>
        <p:spPr>
          <a:xfrm>
            <a:off x="677334" y="816638"/>
            <a:ext cx="8596668" cy="1113762"/>
          </a:xfrm>
        </p:spPr>
        <p:txBody>
          <a:bodyPr/>
          <a:lstStyle/>
          <a:p>
            <a:r>
              <a:rPr lang="en-IN" b="1" dirty="0">
                <a:solidFill>
                  <a:schemeClr val="tx1"/>
                </a:solidFill>
              </a:rPr>
              <a:t>		Structure Of Grassland</a:t>
            </a:r>
          </a:p>
        </p:txBody>
      </p:sp>
      <p:sp>
        <p:nvSpPr>
          <p:cNvPr id="3" name="Content Placeholder 2">
            <a:extLst>
              <a:ext uri="{FF2B5EF4-FFF2-40B4-BE49-F238E27FC236}">
                <a16:creationId xmlns:a16="http://schemas.microsoft.com/office/drawing/2014/main" id="{001146C3-2473-46F9-A0B3-5197E6DB9387}"/>
              </a:ext>
            </a:extLst>
          </p:cNvPr>
          <p:cNvSpPr>
            <a:spLocks noGrp="1"/>
          </p:cNvSpPr>
          <p:nvPr>
            <p:ph idx="1"/>
          </p:nvPr>
        </p:nvSpPr>
        <p:spPr>
          <a:xfrm>
            <a:off x="677334" y="2286000"/>
            <a:ext cx="8596668" cy="3755362"/>
          </a:xfrm>
        </p:spPr>
        <p:txBody>
          <a:bodyPr>
            <a:normAutofit/>
          </a:bodyPr>
          <a:lstStyle/>
          <a:p>
            <a:r>
              <a:rPr lang="en-IN" sz="2000" dirty="0"/>
              <a:t>The physical features include both biotic and abiotic aspects. Grasses are the main producers of biomass in each of these regions. Each grassland ecosystem has a wide varieties of species of grasses and herbs. Some grass and herb species are more sensitive to excessive grazing and their growth is suppressed if the area is overgrazed.</a:t>
            </a:r>
          </a:p>
        </p:txBody>
      </p:sp>
    </p:spTree>
    <p:extLst>
      <p:ext uri="{BB962C8B-B14F-4D97-AF65-F5344CB8AC3E}">
        <p14:creationId xmlns:p14="http://schemas.microsoft.com/office/powerpoint/2010/main" val="16243487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8528D-54AF-412E-9035-E90C3A30F085}"/>
              </a:ext>
            </a:extLst>
          </p:cNvPr>
          <p:cNvSpPr>
            <a:spLocks noGrp="1"/>
          </p:cNvSpPr>
          <p:nvPr>
            <p:ph type="title"/>
          </p:nvPr>
        </p:nvSpPr>
        <p:spPr/>
        <p:txBody>
          <a:bodyPr/>
          <a:lstStyle/>
          <a:p>
            <a:r>
              <a:rPr lang="en-IN" b="1" dirty="0">
                <a:solidFill>
                  <a:schemeClr val="tx1"/>
                </a:solidFill>
              </a:rPr>
              <a:t>Functions of Grassland Eco-system</a:t>
            </a:r>
          </a:p>
        </p:txBody>
      </p:sp>
      <p:sp>
        <p:nvSpPr>
          <p:cNvPr id="3" name="Content Placeholder 2">
            <a:extLst>
              <a:ext uri="{FF2B5EF4-FFF2-40B4-BE49-F238E27FC236}">
                <a16:creationId xmlns:a16="http://schemas.microsoft.com/office/drawing/2014/main" id="{06690700-37E3-451F-BA95-419C5D4D4AF1}"/>
              </a:ext>
            </a:extLst>
          </p:cNvPr>
          <p:cNvSpPr>
            <a:spLocks noGrp="1"/>
          </p:cNvSpPr>
          <p:nvPr>
            <p:ph idx="1"/>
          </p:nvPr>
        </p:nvSpPr>
        <p:spPr/>
        <p:txBody>
          <a:bodyPr/>
          <a:lstStyle/>
          <a:p>
            <a:r>
              <a:rPr lang="en-IN" dirty="0"/>
              <a:t>Bio-chemical factors control the quality of grasses and fauna, grasslands sequester carbon above the ground in the grazing season and retain it in the roots during the non-grazing season . This is a vital system that addresses the effects of climate change.</a:t>
            </a:r>
          </a:p>
          <a:p>
            <a:r>
              <a:rPr lang="en-IN" dirty="0"/>
              <a:t>Others are destroyed by repeated fires and </a:t>
            </a:r>
            <a:r>
              <a:rPr lang="en-IN" dirty="0" err="1"/>
              <a:t>and</a:t>
            </a:r>
            <a:r>
              <a:rPr lang="en-IN" dirty="0"/>
              <a:t> cannot regenerate. These overused or frequently burnt grasslands are degraded and are poor in plant species diversity. They are incorrectly labelled as wasteland as most of them are used by local people as their pastureland. Such areas should be used sustainably by rotating grazing cycles so that they have time to regenerate . They should not be planted with trees as this would destroy an important ecosystem.</a:t>
            </a:r>
          </a:p>
        </p:txBody>
      </p:sp>
    </p:spTree>
    <p:extLst>
      <p:ext uri="{BB962C8B-B14F-4D97-AF65-F5344CB8AC3E}">
        <p14:creationId xmlns:p14="http://schemas.microsoft.com/office/powerpoint/2010/main" val="38377948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FABEE-4874-4F9C-BDF4-D1C11454CDC8}"/>
              </a:ext>
            </a:extLst>
          </p:cNvPr>
          <p:cNvSpPr>
            <a:spLocks noGrp="1"/>
          </p:cNvSpPr>
          <p:nvPr>
            <p:ph type="title"/>
          </p:nvPr>
        </p:nvSpPr>
        <p:spPr/>
        <p:txBody>
          <a:bodyPr/>
          <a:lstStyle/>
          <a:p>
            <a:r>
              <a:rPr lang="en-IN" b="1" dirty="0">
                <a:solidFill>
                  <a:schemeClr val="tx1"/>
                </a:solidFill>
              </a:rPr>
              <a:t>			Utilisation of Grassland	</a:t>
            </a:r>
          </a:p>
        </p:txBody>
      </p:sp>
      <p:sp>
        <p:nvSpPr>
          <p:cNvPr id="3" name="Content Placeholder 2">
            <a:extLst>
              <a:ext uri="{FF2B5EF4-FFF2-40B4-BE49-F238E27FC236}">
                <a16:creationId xmlns:a16="http://schemas.microsoft.com/office/drawing/2014/main" id="{2637C99B-4F37-4381-8A32-21E78635F172}"/>
              </a:ext>
            </a:extLst>
          </p:cNvPr>
          <p:cNvSpPr>
            <a:spLocks noGrp="1"/>
          </p:cNvSpPr>
          <p:nvPr>
            <p:ph idx="1"/>
          </p:nvPr>
        </p:nvSpPr>
        <p:spPr>
          <a:xfrm>
            <a:off x="677334" y="2160589"/>
            <a:ext cx="9630448" cy="3880773"/>
          </a:xfrm>
        </p:spPr>
        <p:txBody>
          <a:bodyPr>
            <a:normAutofit/>
          </a:bodyPr>
          <a:lstStyle/>
          <a:p>
            <a:pPr algn="just"/>
            <a:r>
              <a:rPr lang="en-IN" dirty="0"/>
              <a:t>Grasslands are the grazing areas of many rural communities. Farmers keep cattle or goats for milk or dung. Shepherds have herds of sheep that migrate across grasslands; they are highly dependent on grasslands to supply food for their livestock. </a:t>
            </a:r>
          </a:p>
          <a:p>
            <a:pPr algn="just"/>
            <a:r>
              <a:rPr lang="en-IN" dirty="0"/>
              <a:t>Fodder is collected and stored to feed cattle when there is no grass left for them to graze in summer.</a:t>
            </a:r>
          </a:p>
          <a:p>
            <a:pPr algn="just"/>
            <a:r>
              <a:rPr lang="en-IN" dirty="0"/>
              <a:t>Grass is also used to thatch houses and farm-sheds.</a:t>
            </a:r>
          </a:p>
          <a:p>
            <a:pPr algn="just"/>
            <a:r>
              <a:rPr lang="en-IN" dirty="0"/>
              <a:t>The thorny bushes and branches of the few trees that are seen in grasslands are used as the main source of fuelwood. Grasslands maintain unique bio-diversity of specialised flora and fauna.</a:t>
            </a:r>
          </a:p>
          <a:p>
            <a:pPr algn="just"/>
            <a:r>
              <a:rPr lang="en-IN" dirty="0"/>
              <a:t>They serve as a storehouse for carbon. Grassland protected areas provide recreational use and wildlife viewing.</a:t>
            </a:r>
          </a:p>
        </p:txBody>
      </p:sp>
    </p:spTree>
    <p:extLst>
      <p:ext uri="{BB962C8B-B14F-4D97-AF65-F5344CB8AC3E}">
        <p14:creationId xmlns:p14="http://schemas.microsoft.com/office/powerpoint/2010/main" val="12374669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ACAF2-FB3A-4DC4-9ACF-F35663B15AEA}"/>
              </a:ext>
            </a:extLst>
          </p:cNvPr>
          <p:cNvSpPr>
            <a:spLocks noGrp="1"/>
          </p:cNvSpPr>
          <p:nvPr>
            <p:ph type="title"/>
          </p:nvPr>
        </p:nvSpPr>
        <p:spPr/>
        <p:txBody>
          <a:bodyPr/>
          <a:lstStyle/>
          <a:p>
            <a:r>
              <a:rPr lang="en-IN" b="1" dirty="0">
                <a:solidFill>
                  <a:schemeClr val="tx1"/>
                </a:solidFill>
              </a:rPr>
              <a:t>What are the threats to the Grassland Ecosystems</a:t>
            </a:r>
            <a:endParaRPr lang="en-IN" dirty="0"/>
          </a:p>
        </p:txBody>
      </p:sp>
      <p:sp>
        <p:nvSpPr>
          <p:cNvPr id="3" name="Content Placeholder 2">
            <a:extLst>
              <a:ext uri="{FF2B5EF4-FFF2-40B4-BE49-F238E27FC236}">
                <a16:creationId xmlns:a16="http://schemas.microsoft.com/office/drawing/2014/main" id="{64B6B00B-AF97-436D-95BA-B41AD9987C5E}"/>
              </a:ext>
            </a:extLst>
          </p:cNvPr>
          <p:cNvSpPr>
            <a:spLocks noGrp="1"/>
          </p:cNvSpPr>
          <p:nvPr>
            <p:ph idx="1"/>
          </p:nvPr>
        </p:nvSpPr>
        <p:spPr/>
        <p:txBody>
          <a:bodyPr/>
          <a:lstStyle/>
          <a:p>
            <a:r>
              <a:rPr lang="en-IN" dirty="0"/>
              <a:t>Overgrazing</a:t>
            </a:r>
          </a:p>
          <a:p>
            <a:r>
              <a:rPr lang="en-IN" dirty="0"/>
              <a:t>Repeated fires</a:t>
            </a:r>
          </a:p>
          <a:p>
            <a:r>
              <a:rPr lang="en-IN" dirty="0"/>
              <a:t>Conversion to other type of </a:t>
            </a:r>
            <a:r>
              <a:rPr lang="en-IN" dirty="0" err="1"/>
              <a:t>landuse</a:t>
            </a:r>
            <a:endParaRPr lang="en-IN" dirty="0"/>
          </a:p>
          <a:p>
            <a:r>
              <a:rPr lang="en-IN" dirty="0"/>
              <a:t>Tree plantation</a:t>
            </a:r>
          </a:p>
          <a:p>
            <a:r>
              <a:rPr lang="en-IN" dirty="0"/>
              <a:t>Thinking </a:t>
            </a:r>
            <a:r>
              <a:rPr lang="en-IN"/>
              <a:t>of them</a:t>
            </a:r>
          </a:p>
        </p:txBody>
      </p:sp>
    </p:spTree>
    <p:extLst>
      <p:ext uri="{BB962C8B-B14F-4D97-AF65-F5344CB8AC3E}">
        <p14:creationId xmlns:p14="http://schemas.microsoft.com/office/powerpoint/2010/main" val="2614912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2EB7C87-C5B2-4ADE-9FC3-1F0852578DFC}"/>
              </a:ext>
            </a:extLst>
          </p:cNvPr>
          <p:cNvSpPr>
            <a:spLocks noGrp="1"/>
          </p:cNvSpPr>
          <p:nvPr>
            <p:ph type="ctrTitle"/>
          </p:nvPr>
        </p:nvSpPr>
        <p:spPr>
          <a:xfrm>
            <a:off x="1507067" y="1493902"/>
            <a:ext cx="7766936" cy="1096899"/>
          </a:xfrm>
        </p:spPr>
        <p:txBody>
          <a:bodyPr/>
          <a:lstStyle/>
          <a:p>
            <a:r>
              <a:rPr lang="en-IN" b="1" dirty="0"/>
              <a:t>a. FOREST ECOSYSTEM</a:t>
            </a:r>
          </a:p>
        </p:txBody>
      </p:sp>
      <p:sp>
        <p:nvSpPr>
          <p:cNvPr id="5" name="Subtitle 4">
            <a:extLst>
              <a:ext uri="{FF2B5EF4-FFF2-40B4-BE49-F238E27FC236}">
                <a16:creationId xmlns:a16="http://schemas.microsoft.com/office/drawing/2014/main" id="{36094D7F-7E8C-4866-881E-B34689A2FF76}"/>
              </a:ext>
            </a:extLst>
          </p:cNvPr>
          <p:cNvSpPr>
            <a:spLocks noGrp="1"/>
          </p:cNvSpPr>
          <p:nvPr>
            <p:ph type="subTitle" idx="1"/>
          </p:nvPr>
        </p:nvSpPr>
        <p:spPr/>
        <p:txBody>
          <a:bodyPr/>
          <a:lstStyle/>
          <a:p>
            <a:endParaRPr lang="en-IN"/>
          </a:p>
        </p:txBody>
      </p:sp>
      <p:pic>
        <p:nvPicPr>
          <p:cNvPr id="1026" name="Picture 2" descr="Forest biodiversity in the spotlight ...">
            <a:extLst>
              <a:ext uri="{FF2B5EF4-FFF2-40B4-BE49-F238E27FC236}">
                <a16:creationId xmlns:a16="http://schemas.microsoft.com/office/drawing/2014/main" id="{C6C990F1-B2DA-45C9-91E9-5FA0DE33CD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7067" y="3273315"/>
            <a:ext cx="4641273" cy="272274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The Importance of the Forest Ecosystem ...">
            <a:extLst>
              <a:ext uri="{FF2B5EF4-FFF2-40B4-BE49-F238E27FC236}">
                <a16:creationId xmlns:a16="http://schemas.microsoft.com/office/drawing/2014/main" id="{CD0C80B8-55E6-40F6-AB87-DCF38E7DDA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65732" y="3273315"/>
            <a:ext cx="4011323" cy="27227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06445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C0634-732B-4D52-AE9E-F59AF3184763}"/>
              </a:ext>
            </a:extLst>
          </p:cNvPr>
          <p:cNvSpPr>
            <a:spLocks noGrp="1"/>
          </p:cNvSpPr>
          <p:nvPr>
            <p:ph type="title"/>
          </p:nvPr>
        </p:nvSpPr>
        <p:spPr/>
        <p:txBody>
          <a:bodyPr/>
          <a:lstStyle/>
          <a:p>
            <a:r>
              <a:rPr lang="en-IN" b="1" dirty="0">
                <a:solidFill>
                  <a:schemeClr val="tx1"/>
                </a:solidFill>
              </a:rPr>
              <a:t>How can grassland ecosystem be conserved?</a:t>
            </a:r>
          </a:p>
        </p:txBody>
      </p:sp>
      <p:sp>
        <p:nvSpPr>
          <p:cNvPr id="3" name="Content Placeholder 2">
            <a:extLst>
              <a:ext uri="{FF2B5EF4-FFF2-40B4-BE49-F238E27FC236}">
                <a16:creationId xmlns:a16="http://schemas.microsoft.com/office/drawing/2014/main" id="{F67DAECC-D192-412F-921F-A0E2C6330B7E}"/>
              </a:ext>
            </a:extLst>
          </p:cNvPr>
          <p:cNvSpPr>
            <a:spLocks noGrp="1"/>
          </p:cNvSpPr>
          <p:nvPr>
            <p:ph idx="1"/>
          </p:nvPr>
        </p:nvSpPr>
        <p:spPr>
          <a:xfrm>
            <a:off x="677333" y="2160589"/>
            <a:ext cx="9297939" cy="4531156"/>
          </a:xfrm>
        </p:spPr>
        <p:txBody>
          <a:bodyPr>
            <a:normAutofit/>
          </a:bodyPr>
          <a:lstStyle/>
          <a:p>
            <a:r>
              <a:rPr lang="en-IN" dirty="0"/>
              <a:t>There is a pressing need to preserve the few natural grasslands that still survive, by creating national parks and wildlife sanctuaries in different types of grasslands .Public awareness and political will through your advocacy.</a:t>
            </a:r>
          </a:p>
          <a:p>
            <a:r>
              <a:rPr lang="en-IN" dirty="0"/>
              <a:t>Animals such as wolf , blackbuck and chinkara as well as birds such as the Great Indian Bustard and Florican have now become rare. They must be carefully protected in the few national parks and wildlife sanctuaries that have natural grassland habitat.</a:t>
            </a:r>
          </a:p>
          <a:p>
            <a:r>
              <a:rPr lang="en-IN" dirty="0"/>
              <a:t>Grasslands for grazing cattle and sheep must be managed appropriately help bring about a better understanding about pastoral people.</a:t>
            </a:r>
          </a:p>
          <a:p>
            <a:r>
              <a:rPr lang="en-IN" dirty="0"/>
              <a:t> We need to create awareness among people that grasslands are of great value. If we are all concerned about our disappearing grasslands and their wildlife, the govt. will be motivated to protect them.</a:t>
            </a:r>
          </a:p>
          <a:p>
            <a:r>
              <a:rPr lang="en-IN" dirty="0"/>
              <a:t>Keeping grasslands alive should be made a national priority.</a:t>
            </a:r>
          </a:p>
          <a:p>
            <a:endParaRPr lang="en-IN" dirty="0"/>
          </a:p>
        </p:txBody>
      </p:sp>
    </p:spTree>
    <p:extLst>
      <p:ext uri="{BB962C8B-B14F-4D97-AF65-F5344CB8AC3E}">
        <p14:creationId xmlns:p14="http://schemas.microsoft.com/office/powerpoint/2010/main" val="14693833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40CA13-BE59-4038-B82E-2F8492CA0DCD}"/>
              </a:ext>
            </a:extLst>
          </p:cNvPr>
          <p:cNvSpPr>
            <a:spLocks noGrp="1"/>
          </p:cNvSpPr>
          <p:nvPr>
            <p:ph type="ctrTitle"/>
          </p:nvPr>
        </p:nvSpPr>
        <p:spPr>
          <a:xfrm>
            <a:off x="872836" y="600341"/>
            <a:ext cx="8401167" cy="2206827"/>
          </a:xfrm>
        </p:spPr>
        <p:txBody>
          <a:bodyPr/>
          <a:lstStyle/>
          <a:p>
            <a:pPr algn="just"/>
            <a:r>
              <a:rPr lang="en-IN" dirty="0" err="1"/>
              <a:t>c.Aquatic</a:t>
            </a:r>
            <a:r>
              <a:rPr lang="en-IN" dirty="0"/>
              <a:t> Ecosystem(Ponds, Stream/River, Lake)</a:t>
            </a:r>
          </a:p>
        </p:txBody>
      </p:sp>
      <p:sp>
        <p:nvSpPr>
          <p:cNvPr id="5" name="Subtitle 4">
            <a:extLst>
              <a:ext uri="{FF2B5EF4-FFF2-40B4-BE49-F238E27FC236}">
                <a16:creationId xmlns:a16="http://schemas.microsoft.com/office/drawing/2014/main" id="{E33FE2E8-8E74-4FEE-A219-BF6247E89DAE}"/>
              </a:ext>
            </a:extLst>
          </p:cNvPr>
          <p:cNvSpPr>
            <a:spLocks noGrp="1"/>
          </p:cNvSpPr>
          <p:nvPr>
            <p:ph type="subTitle" idx="1"/>
          </p:nvPr>
        </p:nvSpPr>
        <p:spPr>
          <a:xfrm>
            <a:off x="-1667405" y="4809917"/>
            <a:ext cx="9023519" cy="1433148"/>
          </a:xfrm>
        </p:spPr>
        <p:txBody>
          <a:bodyPr/>
          <a:lstStyle/>
          <a:p>
            <a:r>
              <a:rPr lang="en-IN" dirty="0"/>
              <a:t> </a:t>
            </a:r>
          </a:p>
        </p:txBody>
      </p:sp>
      <p:pic>
        <p:nvPicPr>
          <p:cNvPr id="1026" name="Picture 2" descr="Definition of an Aquatic Ecosystem ...">
            <a:extLst>
              <a:ext uri="{FF2B5EF4-FFF2-40B4-BE49-F238E27FC236}">
                <a16:creationId xmlns:a16="http://schemas.microsoft.com/office/drawing/2014/main" id="{C6BCCB4A-FDE7-4BB4-9BDE-16A5915F8E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7067" y="3383222"/>
            <a:ext cx="3696118" cy="21031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quatic Ecosystems | OMICS Publishing ...">
            <a:extLst>
              <a:ext uri="{FF2B5EF4-FFF2-40B4-BE49-F238E27FC236}">
                <a16:creationId xmlns:a16="http://schemas.microsoft.com/office/drawing/2014/main" id="{E32DFA31-A496-451B-8FCD-385CD8E987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41475" y="3383222"/>
            <a:ext cx="3901289" cy="22068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70891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099D2-35CA-44B5-A8B6-4E02C0987ECF}"/>
              </a:ext>
            </a:extLst>
          </p:cNvPr>
          <p:cNvSpPr>
            <a:spLocks noGrp="1"/>
          </p:cNvSpPr>
          <p:nvPr>
            <p:ph type="title"/>
          </p:nvPr>
        </p:nvSpPr>
        <p:spPr/>
        <p:txBody>
          <a:bodyPr/>
          <a:lstStyle/>
          <a:p>
            <a:r>
              <a:rPr lang="en-IN" dirty="0"/>
              <a:t>	</a:t>
            </a:r>
            <a:r>
              <a:rPr lang="en-IN" b="1" dirty="0">
                <a:solidFill>
                  <a:schemeClr val="bg2">
                    <a:lumMod val="10000"/>
                  </a:schemeClr>
                </a:solidFill>
              </a:rPr>
              <a:t>What is an Aquatic Eco-system?</a:t>
            </a:r>
          </a:p>
        </p:txBody>
      </p:sp>
      <p:sp>
        <p:nvSpPr>
          <p:cNvPr id="3" name="Content Placeholder 2">
            <a:extLst>
              <a:ext uri="{FF2B5EF4-FFF2-40B4-BE49-F238E27FC236}">
                <a16:creationId xmlns:a16="http://schemas.microsoft.com/office/drawing/2014/main" id="{4F588C71-F7E6-428F-9B2A-3B6680A867DC}"/>
              </a:ext>
            </a:extLst>
          </p:cNvPr>
          <p:cNvSpPr>
            <a:spLocks noGrp="1"/>
          </p:cNvSpPr>
          <p:nvPr>
            <p:ph idx="1"/>
          </p:nvPr>
        </p:nvSpPr>
        <p:spPr/>
        <p:txBody>
          <a:bodyPr/>
          <a:lstStyle/>
          <a:p>
            <a:pPr algn="just"/>
            <a:r>
              <a:rPr lang="en-IN" dirty="0"/>
              <a:t>The aquatic ecosystems comprise marine environments of the sea and freshwater lakes, rivers, ponds and wetlands.</a:t>
            </a:r>
          </a:p>
          <a:p>
            <a:pPr algn="just"/>
            <a:r>
              <a:rPr lang="en-IN" dirty="0"/>
              <a:t>In aquatic ecosystem  plants and animal live mainly in water .Many plant and animal species are adapted to live in different types of aquatic habitats.</a:t>
            </a:r>
          </a:p>
          <a:p>
            <a:endParaRPr lang="en-IN" dirty="0"/>
          </a:p>
        </p:txBody>
      </p:sp>
    </p:spTree>
    <p:extLst>
      <p:ext uri="{BB962C8B-B14F-4D97-AF65-F5344CB8AC3E}">
        <p14:creationId xmlns:p14="http://schemas.microsoft.com/office/powerpoint/2010/main" val="29209523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0DB73-6D92-499E-9025-75E0A43E9A11}"/>
              </a:ext>
            </a:extLst>
          </p:cNvPr>
          <p:cNvSpPr>
            <a:spLocks noGrp="1"/>
          </p:cNvSpPr>
          <p:nvPr>
            <p:ph type="title"/>
          </p:nvPr>
        </p:nvSpPr>
        <p:spPr/>
        <p:txBody>
          <a:bodyPr/>
          <a:lstStyle/>
          <a:p>
            <a:r>
              <a:rPr lang="en-IN" b="1" dirty="0">
                <a:solidFill>
                  <a:schemeClr val="bg2">
                    <a:lumMod val="10000"/>
                  </a:schemeClr>
                </a:solidFill>
              </a:rPr>
              <a:t>Structure of an Aquatic Ecosystem</a:t>
            </a:r>
          </a:p>
        </p:txBody>
      </p:sp>
      <p:sp>
        <p:nvSpPr>
          <p:cNvPr id="3" name="Content Placeholder 2">
            <a:extLst>
              <a:ext uri="{FF2B5EF4-FFF2-40B4-BE49-F238E27FC236}">
                <a16:creationId xmlns:a16="http://schemas.microsoft.com/office/drawing/2014/main" id="{1CD3FEAF-9923-496B-9F7D-456D154B90B5}"/>
              </a:ext>
            </a:extLst>
          </p:cNvPr>
          <p:cNvSpPr>
            <a:spLocks noGrp="1"/>
          </p:cNvSpPr>
          <p:nvPr>
            <p:ph idx="1"/>
          </p:nvPr>
        </p:nvSpPr>
        <p:spPr>
          <a:xfrm>
            <a:off x="318655" y="1468583"/>
            <a:ext cx="8955347" cy="4572780"/>
          </a:xfrm>
        </p:spPr>
        <p:txBody>
          <a:bodyPr>
            <a:normAutofit lnSpcReduction="10000"/>
          </a:bodyPr>
          <a:lstStyle/>
          <a:p>
            <a:pPr algn="just"/>
            <a:r>
              <a:rPr lang="en-IN" dirty="0"/>
              <a:t>The special abiotic features are its physical aspects such as the quality of the water, which includes its clarity, salinity, oxygen content and rate of flow. Aquatic ecosystems may be classified as being still water eco-systems(lentic) or flowing water (lotic) eco-systems. The mud, gravel or rocks that from the bed of the aquatic ecosystems alter its characteristics and influence its plant and animal species composition.</a:t>
            </a:r>
          </a:p>
          <a:p>
            <a:pPr algn="just"/>
            <a:r>
              <a:rPr lang="en-IN" dirty="0"/>
              <a:t>Aquatic ecosystems are classified into freshwater, brackish and marine ecosystems, which are based on salinity levels. The freshwater ecosystems that have running water are streams and rivers. Ponds, tanks and lakes are ecosystem where water does not flow. Wetlands are special eco-systems in which the water level fluctuates dramatically in different seasons. They have expanses of shallow water with aquatic vegetation , which forms an ideal habitat for fish and waterbirds. The richest coral reefs in India are round the Andaman &amp; Nicobar Islands and in the Gulf of Kutch. Brackish water system in river deltas are covered by mangrove forests and are among the world’s most productive ecosystems in terms of biomass production. The largest mangrove swamps are in the </a:t>
            </a:r>
            <a:r>
              <a:rPr lang="en-IN" dirty="0" err="1"/>
              <a:t>Sundarban</a:t>
            </a:r>
            <a:r>
              <a:rPr lang="en-IN" dirty="0"/>
              <a:t> in delta of the Ganges river.</a:t>
            </a:r>
          </a:p>
        </p:txBody>
      </p:sp>
    </p:spTree>
    <p:extLst>
      <p:ext uri="{BB962C8B-B14F-4D97-AF65-F5344CB8AC3E}">
        <p14:creationId xmlns:p14="http://schemas.microsoft.com/office/powerpoint/2010/main" val="37029356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B316F-5D99-4EC9-8D9D-7153952975C4}"/>
              </a:ext>
            </a:extLst>
          </p:cNvPr>
          <p:cNvSpPr>
            <a:spLocks noGrp="1"/>
          </p:cNvSpPr>
          <p:nvPr>
            <p:ph type="title"/>
          </p:nvPr>
        </p:nvSpPr>
        <p:spPr/>
        <p:txBody>
          <a:bodyPr/>
          <a:lstStyle/>
          <a:p>
            <a:r>
              <a:rPr lang="en-IN" b="1" dirty="0">
                <a:solidFill>
                  <a:schemeClr val="bg2">
                    <a:lumMod val="10000"/>
                  </a:schemeClr>
                </a:solidFill>
              </a:rPr>
              <a:t>Composition of an Aquatic Ecosystem</a:t>
            </a:r>
          </a:p>
        </p:txBody>
      </p:sp>
      <p:sp>
        <p:nvSpPr>
          <p:cNvPr id="3" name="Content Placeholder 2">
            <a:extLst>
              <a:ext uri="{FF2B5EF4-FFF2-40B4-BE49-F238E27FC236}">
                <a16:creationId xmlns:a16="http://schemas.microsoft.com/office/drawing/2014/main" id="{40C7A0BE-992C-445C-B602-1A57294D1EB2}"/>
              </a:ext>
            </a:extLst>
          </p:cNvPr>
          <p:cNvSpPr>
            <a:spLocks noGrp="1"/>
          </p:cNvSpPr>
          <p:nvPr>
            <p:ph idx="1"/>
          </p:nvPr>
        </p:nvSpPr>
        <p:spPr/>
        <p:txBody>
          <a:bodyPr/>
          <a:lstStyle/>
          <a:p>
            <a:pPr algn="just"/>
            <a:r>
              <a:rPr lang="en-IN" dirty="0"/>
              <a:t>The vegetation of this ecosystem is related to the level of sunlight, the depth of water, its quality and seasonality. Thus, each type has its own flora and fauna. </a:t>
            </a:r>
          </a:p>
        </p:txBody>
      </p:sp>
    </p:spTree>
    <p:extLst>
      <p:ext uri="{BB962C8B-B14F-4D97-AF65-F5344CB8AC3E}">
        <p14:creationId xmlns:p14="http://schemas.microsoft.com/office/powerpoint/2010/main" val="3418817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0FB8D-85B4-46F4-9277-7B73A8E52A6B}"/>
              </a:ext>
            </a:extLst>
          </p:cNvPr>
          <p:cNvSpPr>
            <a:spLocks noGrp="1"/>
          </p:cNvSpPr>
          <p:nvPr>
            <p:ph type="title"/>
          </p:nvPr>
        </p:nvSpPr>
        <p:spPr/>
        <p:txBody>
          <a:bodyPr/>
          <a:lstStyle/>
          <a:p>
            <a:r>
              <a:rPr lang="en-IN" b="1" dirty="0">
                <a:solidFill>
                  <a:schemeClr val="bg2">
                    <a:lumMod val="10000"/>
                  </a:schemeClr>
                </a:solidFill>
              </a:rPr>
              <a:t>	Functions of Aquatic Eco-system</a:t>
            </a:r>
          </a:p>
        </p:txBody>
      </p:sp>
      <p:sp>
        <p:nvSpPr>
          <p:cNvPr id="3" name="Content Placeholder 2">
            <a:extLst>
              <a:ext uri="{FF2B5EF4-FFF2-40B4-BE49-F238E27FC236}">
                <a16:creationId xmlns:a16="http://schemas.microsoft.com/office/drawing/2014/main" id="{A5840A71-DC40-4D9A-944C-32AFF13FFFCF}"/>
              </a:ext>
            </a:extLst>
          </p:cNvPr>
          <p:cNvSpPr>
            <a:spLocks noGrp="1"/>
          </p:cNvSpPr>
          <p:nvPr>
            <p:ph idx="1"/>
          </p:nvPr>
        </p:nvSpPr>
        <p:spPr>
          <a:xfrm>
            <a:off x="677334" y="2160589"/>
            <a:ext cx="8826884" cy="4281775"/>
          </a:xfrm>
        </p:spPr>
        <p:txBody>
          <a:bodyPr>
            <a:normAutofit lnSpcReduction="10000"/>
          </a:bodyPr>
          <a:lstStyle/>
          <a:p>
            <a:pPr algn="just"/>
            <a:r>
              <a:rPr lang="en-IN" dirty="0"/>
              <a:t>Water is where life first evolved into complex food chains and pyramids through multiple chemical reactions. Each aquatic ecosystem has varied functional aspects in its biogeochemical nature. </a:t>
            </a:r>
          </a:p>
          <a:p>
            <a:pPr algn="just"/>
            <a:r>
              <a:rPr lang="en-IN" dirty="0">
                <a:highlight>
                  <a:srgbClr val="FFFF00"/>
                </a:highlight>
              </a:rPr>
              <a:t>Pond Eco-system:  </a:t>
            </a:r>
            <a:r>
              <a:rPr lang="en-IN" dirty="0"/>
              <a:t>The pond is the simplest aquatic ecosystem observe to cyclic changes. There are differences are Ecosystems between temporary pond that has water only in the monsoon season, and larger tank lake that is an aquatic ecosystem throughout the year. Most small ponds become dry after the rains Over and are covered by terrestrial plants for the rest of the year. </a:t>
            </a:r>
          </a:p>
          <a:p>
            <a:pPr algn="just"/>
            <a:r>
              <a:rPr lang="en-IN" b="1" u="sng" dirty="0"/>
              <a:t>Characteristics of pond Eco-system</a:t>
            </a:r>
            <a:r>
              <a:rPr lang="en-IN" dirty="0"/>
              <a:t>: </a:t>
            </a:r>
          </a:p>
          <a:p>
            <a:pPr algn="just" fontAlgn="base">
              <a:buFont typeface="Arial" panose="020B0604020202020204" pitchFamily="34" charset="0"/>
              <a:buChar char="•"/>
            </a:pPr>
            <a:r>
              <a:rPr lang="en-IN" b="0" i="0" dirty="0">
                <a:solidFill>
                  <a:srgbClr val="4A4A4A"/>
                </a:solidFill>
                <a:effectLst/>
              </a:rPr>
              <a:t>The water in the pond ecosystem is stagnant.</a:t>
            </a:r>
          </a:p>
          <a:p>
            <a:pPr algn="just" fontAlgn="base">
              <a:buFont typeface="Arial" panose="020B0604020202020204" pitchFamily="34" charset="0"/>
              <a:buChar char="•"/>
            </a:pPr>
            <a:r>
              <a:rPr lang="en-IN" b="0" i="0" dirty="0">
                <a:solidFill>
                  <a:srgbClr val="4A4A4A"/>
                </a:solidFill>
                <a:effectLst/>
              </a:rPr>
              <a:t>Either natural or artificial boundaries surround the pond ecosystem.</a:t>
            </a:r>
          </a:p>
          <a:p>
            <a:pPr algn="just" fontAlgn="base">
              <a:buFont typeface="Arial" panose="020B0604020202020204" pitchFamily="34" charset="0"/>
              <a:buChar char="•"/>
            </a:pPr>
            <a:r>
              <a:rPr lang="en-IN" b="0" i="0" dirty="0">
                <a:solidFill>
                  <a:srgbClr val="4A4A4A"/>
                </a:solidFill>
                <a:effectLst/>
              </a:rPr>
              <a:t>The pond ecosystem exhibits three distinct zones, the </a:t>
            </a:r>
            <a:r>
              <a:rPr lang="en-IN" b="1" i="0" dirty="0">
                <a:solidFill>
                  <a:srgbClr val="4A4A4A"/>
                </a:solidFill>
                <a:effectLst/>
              </a:rPr>
              <a:t>littoral zone</a:t>
            </a:r>
            <a:r>
              <a:rPr lang="en-IN" b="0" i="0" dirty="0">
                <a:solidFill>
                  <a:srgbClr val="4A4A4A"/>
                </a:solidFill>
                <a:effectLst/>
              </a:rPr>
              <a:t>, </a:t>
            </a:r>
            <a:r>
              <a:rPr lang="en-IN" b="1" i="0" dirty="0">
                <a:solidFill>
                  <a:srgbClr val="4A4A4A"/>
                </a:solidFill>
                <a:effectLst/>
              </a:rPr>
              <a:t>limnetic zone</a:t>
            </a:r>
            <a:r>
              <a:rPr lang="en-IN" b="0" i="0" dirty="0">
                <a:solidFill>
                  <a:srgbClr val="4A4A4A"/>
                </a:solidFill>
                <a:effectLst/>
              </a:rPr>
              <a:t>, </a:t>
            </a:r>
            <a:r>
              <a:rPr lang="en-IN" b="1" i="0" dirty="0">
                <a:solidFill>
                  <a:srgbClr val="4A4A4A"/>
                </a:solidFill>
                <a:effectLst/>
              </a:rPr>
              <a:t>profundal zone</a:t>
            </a:r>
            <a:r>
              <a:rPr lang="en-IN" b="0" i="0" dirty="0">
                <a:solidFill>
                  <a:srgbClr val="4A4A4A"/>
                </a:solidFill>
                <a:effectLst/>
              </a:rPr>
              <a:t>, and </a:t>
            </a:r>
            <a:r>
              <a:rPr lang="en-IN" b="1" i="0" dirty="0">
                <a:solidFill>
                  <a:srgbClr val="4A4A4A"/>
                </a:solidFill>
                <a:effectLst/>
              </a:rPr>
              <a:t>benthic zone</a:t>
            </a:r>
            <a:r>
              <a:rPr lang="en-IN" b="0" i="0" dirty="0">
                <a:solidFill>
                  <a:srgbClr val="4A4A4A"/>
                </a:solidFill>
                <a:effectLst/>
              </a:rPr>
              <a:t>.</a:t>
            </a:r>
          </a:p>
          <a:p>
            <a:endParaRPr lang="en-IN" dirty="0"/>
          </a:p>
          <a:p>
            <a:endParaRPr lang="en-IN" dirty="0">
              <a:highlight>
                <a:srgbClr val="FFFF00"/>
              </a:highlight>
            </a:endParaRPr>
          </a:p>
        </p:txBody>
      </p:sp>
    </p:spTree>
    <p:extLst>
      <p:ext uri="{BB962C8B-B14F-4D97-AF65-F5344CB8AC3E}">
        <p14:creationId xmlns:p14="http://schemas.microsoft.com/office/powerpoint/2010/main" val="38433998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0AEBA-2789-409B-9888-D14A20CAEC0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08BEECB-10BD-45DE-A492-AE4833584C71}"/>
              </a:ext>
            </a:extLst>
          </p:cNvPr>
          <p:cNvSpPr>
            <a:spLocks noGrp="1"/>
          </p:cNvSpPr>
          <p:nvPr>
            <p:ph idx="1"/>
          </p:nvPr>
        </p:nvSpPr>
        <p:spPr>
          <a:xfrm>
            <a:off x="677334" y="609600"/>
            <a:ext cx="9325648" cy="5832763"/>
          </a:xfrm>
        </p:spPr>
        <p:txBody>
          <a:bodyPr>
            <a:normAutofit/>
          </a:bodyPr>
          <a:lstStyle/>
          <a:p>
            <a:pPr algn="just" fontAlgn="base">
              <a:buFont typeface="Arial" panose="020B0604020202020204" pitchFamily="34" charset="0"/>
              <a:buChar char="•"/>
            </a:pPr>
            <a:r>
              <a:rPr lang="en-IN" b="0" i="0" dirty="0">
                <a:solidFill>
                  <a:srgbClr val="4A4A4A"/>
                </a:solidFill>
                <a:effectLst/>
              </a:rPr>
              <a:t>The biotic components of the pond ecosystem occupy different levels in the pond ecosystem, therefore, avoiding the competition for survival. Scavengers and decomposers occupy the bottom level, and fish occupy the middle level. The plants enclose the pond’s boundaries and provide shelter to small animals and insects.</a:t>
            </a:r>
          </a:p>
          <a:p>
            <a:pPr algn="just" fontAlgn="base">
              <a:buFont typeface="Arial" panose="020B0604020202020204" pitchFamily="34" charset="0"/>
              <a:buChar char="•"/>
            </a:pPr>
            <a:r>
              <a:rPr lang="en-IN" b="0" i="0" dirty="0">
                <a:solidFill>
                  <a:srgbClr val="4A4A4A"/>
                </a:solidFill>
                <a:effectLst/>
              </a:rPr>
              <a:t>Pond ecosystems show a wide range of variety in their size.</a:t>
            </a:r>
          </a:p>
          <a:p>
            <a:pPr algn="just"/>
            <a:r>
              <a:rPr lang="en-IN" dirty="0">
                <a:highlight>
                  <a:srgbClr val="FFFF00"/>
                </a:highlight>
              </a:rPr>
              <a:t>Stream Eco-system: </a:t>
            </a:r>
            <a:r>
              <a:rPr lang="en-IN" b="0" i="0" dirty="0">
                <a:solidFill>
                  <a:srgbClr val="474747"/>
                </a:solidFill>
                <a:effectLst/>
              </a:rPr>
              <a:t>A stream ecosystem refers to </a:t>
            </a:r>
            <a:r>
              <a:rPr lang="en-IN" b="0" i="0" dirty="0">
                <a:solidFill>
                  <a:srgbClr val="040C28"/>
                </a:solidFill>
                <a:effectLst/>
              </a:rPr>
              <a:t>a unique and vital system found on Earth's surface, characterized by its rich biodiversity and the numerous services it provides to humans</a:t>
            </a:r>
            <a:r>
              <a:rPr lang="en-IN" b="0" i="0" dirty="0">
                <a:solidFill>
                  <a:srgbClr val="474747"/>
                </a:solidFill>
                <a:effectLst/>
              </a:rPr>
              <a:t>. It is crucial to understand and conserve the structure and function of these ecosystems due to their rarity and susceptibility to disturbance</a:t>
            </a:r>
            <a:r>
              <a:rPr lang="en-IN" b="0" i="0" dirty="0">
                <a:solidFill>
                  <a:srgbClr val="474747"/>
                </a:solidFill>
                <a:effectLst/>
                <a:latin typeface="Google Sans"/>
              </a:rPr>
              <a:t>.</a:t>
            </a:r>
          </a:p>
          <a:p>
            <a:pPr algn="just"/>
            <a:r>
              <a:rPr lang="en-IN" sz="2000" b="1" u="sng" dirty="0">
                <a:solidFill>
                  <a:srgbClr val="474747"/>
                </a:solidFill>
              </a:rPr>
              <a:t>Condition of this Ecosystem: </a:t>
            </a:r>
          </a:p>
          <a:p>
            <a:pPr algn="just">
              <a:buFont typeface="Arial" panose="020B0604020202020204" pitchFamily="34" charset="0"/>
              <a:buChar char="•"/>
            </a:pPr>
            <a:r>
              <a:rPr lang="en-IN" b="0" i="0" dirty="0">
                <a:solidFill>
                  <a:srgbClr val="202122"/>
                </a:solidFill>
                <a:effectLst/>
                <a:latin typeface="Arial" panose="020B0604020202020204" pitchFamily="34" charset="0"/>
              </a:rPr>
              <a:t> </a:t>
            </a:r>
            <a:r>
              <a:rPr lang="en-IN" dirty="0"/>
              <a:t>Some species of fish, like the Mahseer, move upstream from rivers to hill-streams for breeding. They need crystal clear water to be able to breed successfully. As perennial streams dry up due to deforestation and misuse, the Mahseer of the Himalaya and Western Ghats have become highly endangered.</a:t>
            </a:r>
          </a:p>
          <a:p>
            <a:pPr algn="just">
              <a:buFont typeface="Arial" panose="020B0604020202020204" pitchFamily="34" charset="0"/>
              <a:buChar char="•"/>
            </a:pPr>
            <a:r>
              <a:rPr lang="en-IN" dirty="0"/>
              <a:t> Many hill-stream fish are likely to become extinct unless protected.</a:t>
            </a:r>
          </a:p>
          <a:p>
            <a:endParaRPr lang="en-IN" b="1" u="sng" dirty="0"/>
          </a:p>
        </p:txBody>
      </p:sp>
    </p:spTree>
    <p:extLst>
      <p:ext uri="{BB962C8B-B14F-4D97-AF65-F5344CB8AC3E}">
        <p14:creationId xmlns:p14="http://schemas.microsoft.com/office/powerpoint/2010/main" val="13108840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438A8-D843-45D7-8248-7F9911A43FD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4FE5D05-453C-4655-B970-22234E6470D5}"/>
              </a:ext>
            </a:extLst>
          </p:cNvPr>
          <p:cNvSpPr>
            <a:spLocks noGrp="1"/>
          </p:cNvSpPr>
          <p:nvPr>
            <p:ph idx="1"/>
          </p:nvPr>
        </p:nvSpPr>
        <p:spPr>
          <a:xfrm>
            <a:off x="277091" y="290945"/>
            <a:ext cx="9559636" cy="6248400"/>
          </a:xfrm>
        </p:spPr>
        <p:txBody>
          <a:bodyPr>
            <a:normAutofit/>
          </a:bodyPr>
          <a:lstStyle/>
          <a:p>
            <a:pPr algn="just">
              <a:buFont typeface="Arial" panose="020B0604020202020204" pitchFamily="34" charset="0"/>
              <a:buChar char="•"/>
            </a:pPr>
            <a:r>
              <a:rPr lang="en-IN" dirty="0"/>
              <a:t> The community of flora and fauna of streams and rivers depends on the clarity, flow and Oxygen content as well as the nature of stream beds. </a:t>
            </a:r>
          </a:p>
          <a:p>
            <a:pPr algn="just">
              <a:buFont typeface="Arial" panose="020B0604020202020204" pitchFamily="34" charset="0"/>
              <a:buChar char="•"/>
            </a:pPr>
            <a:r>
              <a:rPr lang="en-IN" dirty="0"/>
              <a:t>The stream or river can have a sandy, rocky or muddy bed, each type having its own species of plants and animals. </a:t>
            </a:r>
          </a:p>
          <a:p>
            <a:pPr algn="just">
              <a:buFont typeface="Arial" panose="020B0604020202020204" pitchFamily="34" charset="0"/>
              <a:buChar char="•"/>
            </a:pPr>
            <a:r>
              <a:rPr lang="en-IN" dirty="0"/>
              <a:t>As deforestation occurs in the hills, the water in the streams that once flowed throughout the year becomes seasonal. This leads to flash floods during the rains and water shortage when the streams dry up after the monsoon.</a:t>
            </a:r>
          </a:p>
          <a:p>
            <a:pPr marL="0" indent="0" algn="just">
              <a:buNone/>
            </a:pPr>
            <a:r>
              <a:rPr lang="en-IN" dirty="0">
                <a:highlight>
                  <a:srgbClr val="FFFF00"/>
                </a:highlight>
              </a:rPr>
              <a:t>Lake Eco-system:  </a:t>
            </a:r>
            <a:r>
              <a:rPr lang="en-IN" dirty="0"/>
              <a:t>Lakes are freshwater ecosystems that may be natural or more frequently, artificially created by the construction of dams and tanks. Damming rivers alters a flowing ecosystem to a still water ecosystem. This is usually developed for irrigation , or for storage for urban or industrial use a </a:t>
            </a:r>
            <a:r>
              <a:rPr lang="en-IN" dirty="0" err="1"/>
              <a:t>nd</a:t>
            </a:r>
            <a:r>
              <a:rPr lang="en-IN" dirty="0"/>
              <a:t> hydroelectric power generation.</a:t>
            </a:r>
          </a:p>
          <a:p>
            <a:pPr marL="0" indent="0" algn="just">
              <a:buNone/>
            </a:pPr>
            <a:r>
              <a:rPr lang="en-IN" dirty="0"/>
              <a:t>Types: They are several types like– </a:t>
            </a:r>
            <a:r>
              <a:rPr lang="en-IN" dirty="0" err="1"/>
              <a:t>i.Oligotrophic</a:t>
            </a:r>
            <a:r>
              <a:rPr lang="en-IN" dirty="0"/>
              <a:t>, ii. Dystrophic iii. Eutrophic </a:t>
            </a:r>
            <a:r>
              <a:rPr lang="en-IN" dirty="0" err="1"/>
              <a:t>Iv.Endemic</a:t>
            </a:r>
            <a:r>
              <a:rPr lang="en-IN" dirty="0"/>
              <a:t> </a:t>
            </a:r>
            <a:r>
              <a:rPr lang="en-IN" dirty="0" err="1"/>
              <a:t>v.Volcanic</a:t>
            </a:r>
            <a:r>
              <a:rPr lang="en-IN" dirty="0"/>
              <a:t> vi. Meromictic and vii. Artificial.</a:t>
            </a:r>
          </a:p>
          <a:p>
            <a:pPr marL="0" indent="0" algn="just">
              <a:buNone/>
            </a:pPr>
            <a:r>
              <a:rPr lang="en-IN" dirty="0"/>
              <a:t>Their biodiversity includes algae which derives energy from sun and transferred it to microscopic animals for feeding the algae, Herbivores fish are also depends on algae and weeds. Then small animals such as snails are eaten by carnivores fish. Some special fish like Catfish </a:t>
            </a:r>
            <a:r>
              <a:rPr lang="en-IN" dirty="0" err="1"/>
              <a:t>feeded</a:t>
            </a:r>
            <a:r>
              <a:rPr lang="en-IN" dirty="0"/>
              <a:t> on detritus muddy lake bed, that’s why they are called bottom feeders.</a:t>
            </a:r>
          </a:p>
          <a:p>
            <a:pPr marL="0" indent="0" algn="just">
              <a:buNone/>
            </a:pPr>
            <a:r>
              <a:rPr lang="en-IN" dirty="0"/>
              <a:t> </a:t>
            </a:r>
            <a:endParaRPr lang="en-IN" b="1" dirty="0">
              <a:solidFill>
                <a:schemeClr val="bg2">
                  <a:lumMod val="10000"/>
                </a:schemeClr>
              </a:solidFill>
            </a:endParaRPr>
          </a:p>
          <a:p>
            <a:endParaRPr lang="en-IN" dirty="0"/>
          </a:p>
        </p:txBody>
      </p:sp>
    </p:spTree>
    <p:extLst>
      <p:ext uri="{BB962C8B-B14F-4D97-AF65-F5344CB8AC3E}">
        <p14:creationId xmlns:p14="http://schemas.microsoft.com/office/powerpoint/2010/main" val="38252113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109C8-0003-45DB-9BB9-741E76812ECF}"/>
              </a:ext>
            </a:extLst>
          </p:cNvPr>
          <p:cNvSpPr>
            <a:spLocks noGrp="1"/>
          </p:cNvSpPr>
          <p:nvPr>
            <p:ph type="title"/>
          </p:nvPr>
        </p:nvSpPr>
        <p:spPr>
          <a:xfrm>
            <a:off x="346363" y="346364"/>
            <a:ext cx="9559637" cy="1320800"/>
          </a:xfrm>
        </p:spPr>
        <p:txBody>
          <a:bodyPr/>
          <a:lstStyle/>
          <a:p>
            <a:r>
              <a:rPr lang="en-IN" b="1" dirty="0">
                <a:solidFill>
                  <a:schemeClr val="bg2">
                    <a:lumMod val="10000"/>
                  </a:schemeClr>
                </a:solidFill>
              </a:rPr>
              <a:t>What are the threats of Aquatic Ecosystem?</a:t>
            </a:r>
          </a:p>
        </p:txBody>
      </p:sp>
      <p:sp>
        <p:nvSpPr>
          <p:cNvPr id="3" name="Content Placeholder 2">
            <a:extLst>
              <a:ext uri="{FF2B5EF4-FFF2-40B4-BE49-F238E27FC236}">
                <a16:creationId xmlns:a16="http://schemas.microsoft.com/office/drawing/2014/main" id="{ECCAF810-84E9-448B-889A-D1E5E4AF011A}"/>
              </a:ext>
            </a:extLst>
          </p:cNvPr>
          <p:cNvSpPr>
            <a:spLocks noGrp="1"/>
          </p:cNvSpPr>
          <p:nvPr>
            <p:ph idx="1"/>
          </p:nvPr>
        </p:nvSpPr>
        <p:spPr>
          <a:xfrm>
            <a:off x="595745" y="1399309"/>
            <a:ext cx="9310255" cy="5458691"/>
          </a:xfrm>
        </p:spPr>
        <p:txBody>
          <a:bodyPr>
            <a:normAutofit/>
          </a:bodyPr>
          <a:lstStyle/>
          <a:p>
            <a:pPr algn="just"/>
            <a:r>
              <a:rPr lang="en-IN" dirty="0"/>
              <a:t>Water pollution occurs from urban sewage and poorly-managed solid waste. Sewage leads to a process called eutrophication, which destroys life in the water when the oxygen content is severely reduced. Fish and crustaceans cannot breathe and are at times killed in large numbers. A foul odour is produced. The natural flora and fauna of the aquatic ecosystem is damaged and eliminated. </a:t>
            </a:r>
          </a:p>
          <a:p>
            <a:pPr algn="just"/>
            <a:r>
              <a:rPr lang="en-IN" dirty="0"/>
              <a:t> Pollution also occurs from waste water of irrigated agriculture that uses chemicals fertilisers and industry that produces toxic chemicals. </a:t>
            </a:r>
          </a:p>
          <a:p>
            <a:pPr algn="just"/>
            <a:r>
              <a:rPr lang="en-IN" dirty="0"/>
              <a:t> In rural areas, the excessive use of fertilisers causes an increase in nutrients, which also leads to eutrophication. Pesticides used in adjacent fields pollute the water and kill its aquatic animals.</a:t>
            </a:r>
          </a:p>
          <a:p>
            <a:pPr algn="just"/>
            <a:r>
              <a:rPr lang="en-IN" dirty="0"/>
              <a:t> Chemical pollution from industry kills a large number of life forms in adjacent aquatic ecosystems. Contamination by heavy metals and other toxic chemicals affects the health of people who live near these areas and depend on this water.</a:t>
            </a:r>
          </a:p>
          <a:p>
            <a:pPr algn="just"/>
            <a:r>
              <a:rPr lang="en-IN" dirty="0"/>
              <a:t> Thermal power plants release hot water into aquatic ecosystems that seriously affects its natural ecosystem. </a:t>
            </a:r>
          </a:p>
          <a:p>
            <a:pPr algn="just"/>
            <a:r>
              <a:rPr lang="en-IN" dirty="0"/>
              <a:t> Over-fishing has led to a serious decline in the quantity of catch and has become a long-term loss of income for the fisherfolk. </a:t>
            </a:r>
          </a:p>
        </p:txBody>
      </p:sp>
    </p:spTree>
    <p:extLst>
      <p:ext uri="{BB962C8B-B14F-4D97-AF65-F5344CB8AC3E}">
        <p14:creationId xmlns:p14="http://schemas.microsoft.com/office/powerpoint/2010/main" val="28959893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06144-FB24-48D2-A555-DFCB1EADEFF1}"/>
              </a:ext>
            </a:extLst>
          </p:cNvPr>
          <p:cNvSpPr>
            <a:spLocks noGrp="1"/>
          </p:cNvSpPr>
          <p:nvPr>
            <p:ph type="title"/>
          </p:nvPr>
        </p:nvSpPr>
        <p:spPr>
          <a:xfrm>
            <a:off x="290945" y="609600"/>
            <a:ext cx="9462655" cy="1320800"/>
          </a:xfrm>
        </p:spPr>
        <p:txBody>
          <a:bodyPr/>
          <a:lstStyle/>
          <a:p>
            <a:r>
              <a:rPr lang="en-IN" b="1" dirty="0">
                <a:solidFill>
                  <a:schemeClr val="bg2">
                    <a:lumMod val="10000"/>
                  </a:schemeClr>
                </a:solidFill>
              </a:rPr>
              <a:t>How can Aquatic Ecosystem be Conserved?</a:t>
            </a:r>
          </a:p>
        </p:txBody>
      </p:sp>
      <p:sp>
        <p:nvSpPr>
          <p:cNvPr id="3" name="Content Placeholder 2">
            <a:extLst>
              <a:ext uri="{FF2B5EF4-FFF2-40B4-BE49-F238E27FC236}">
                <a16:creationId xmlns:a16="http://schemas.microsoft.com/office/drawing/2014/main" id="{B1F450B2-5161-4ADB-B1AF-D1677782B1B8}"/>
              </a:ext>
            </a:extLst>
          </p:cNvPr>
          <p:cNvSpPr>
            <a:spLocks noGrp="1"/>
          </p:cNvSpPr>
          <p:nvPr>
            <p:ph idx="1"/>
          </p:nvPr>
        </p:nvSpPr>
        <p:spPr>
          <a:xfrm>
            <a:off x="637309" y="1510145"/>
            <a:ext cx="8636693" cy="4531217"/>
          </a:xfrm>
        </p:spPr>
        <p:txBody>
          <a:bodyPr>
            <a:normAutofit lnSpcReduction="10000"/>
          </a:bodyPr>
          <a:lstStyle/>
          <a:p>
            <a:r>
              <a:rPr lang="en-IN" dirty="0"/>
              <a:t>For the sustainable use of an Aquatic ecosystem, the first need is to prevent water pollution, as cleaning up or treating polluted water is an expensive reactive approach.</a:t>
            </a:r>
          </a:p>
          <a:p>
            <a:r>
              <a:rPr lang="en-IN" dirty="0"/>
              <a:t>Prevention of pollution through public awareness and generating a new ethic of avoiding activities that damage water quality and depletes its year round quantity is the key to sustainable approach.</a:t>
            </a:r>
          </a:p>
          <a:p>
            <a:r>
              <a:rPr lang="en-IN" dirty="0"/>
              <a:t>Options for meeting water and energy needs must be explored.</a:t>
            </a:r>
          </a:p>
          <a:p>
            <a:r>
              <a:rPr lang="en-IN" dirty="0"/>
              <a:t>Proper planning and assessment must be carried out to protect affected people who are displaced by large dams to ensure a more equitable distribution of benefits from dams.</a:t>
            </a:r>
          </a:p>
          <a:p>
            <a:r>
              <a:rPr lang="en-IN" dirty="0"/>
              <a:t>Aquatic Ecosystem, especially wetlands , need protection by including them in sanctuaries or national parks in the same way in which we protect our natural forests.</a:t>
            </a:r>
          </a:p>
          <a:p>
            <a:r>
              <a:rPr lang="en-IN" dirty="0"/>
              <a:t>Wetland Sanctuaries and national parks are the greatest importance, as they are among the most threatened of our ecosystems.</a:t>
            </a:r>
          </a:p>
          <a:p>
            <a:endParaRPr lang="en-IN" dirty="0"/>
          </a:p>
          <a:p>
            <a:endParaRPr lang="en-IN" dirty="0"/>
          </a:p>
        </p:txBody>
      </p:sp>
    </p:spTree>
    <p:extLst>
      <p:ext uri="{BB962C8B-B14F-4D97-AF65-F5344CB8AC3E}">
        <p14:creationId xmlns:p14="http://schemas.microsoft.com/office/powerpoint/2010/main" val="480235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2A1FE-D70F-4DCD-9BBF-6403301E1F21}"/>
              </a:ext>
            </a:extLst>
          </p:cNvPr>
          <p:cNvSpPr>
            <a:spLocks noGrp="1"/>
          </p:cNvSpPr>
          <p:nvPr>
            <p:ph type="title"/>
          </p:nvPr>
        </p:nvSpPr>
        <p:spPr/>
        <p:txBody>
          <a:bodyPr/>
          <a:lstStyle/>
          <a:p>
            <a:r>
              <a:rPr lang="en-IN" b="1" i="0" dirty="0">
                <a:solidFill>
                  <a:srgbClr val="000000"/>
                </a:solidFill>
                <a:effectLst/>
                <a:latin typeface="Open Sans" panose="020B0606030504020204" pitchFamily="34" charset="0"/>
              </a:rPr>
              <a:t>What is Forest Ecosystem?</a:t>
            </a:r>
            <a:br>
              <a:rPr lang="en-IN" b="0" i="0" dirty="0">
                <a:solidFill>
                  <a:srgbClr val="000000"/>
                </a:solidFill>
                <a:effectLst/>
                <a:latin typeface="Open Sans" panose="020B0606030504020204" pitchFamily="34" charset="0"/>
              </a:rPr>
            </a:br>
            <a:endParaRPr lang="en-IN" dirty="0"/>
          </a:p>
        </p:txBody>
      </p:sp>
      <p:sp>
        <p:nvSpPr>
          <p:cNvPr id="3" name="Content Placeholder 2">
            <a:extLst>
              <a:ext uri="{FF2B5EF4-FFF2-40B4-BE49-F238E27FC236}">
                <a16:creationId xmlns:a16="http://schemas.microsoft.com/office/drawing/2014/main" id="{C07D9D70-28F9-4B4E-85A3-541D7E48AD7E}"/>
              </a:ext>
            </a:extLst>
          </p:cNvPr>
          <p:cNvSpPr>
            <a:spLocks noGrp="1"/>
          </p:cNvSpPr>
          <p:nvPr>
            <p:ph idx="1"/>
          </p:nvPr>
        </p:nvSpPr>
        <p:spPr>
          <a:xfrm>
            <a:off x="371061" y="1484243"/>
            <a:ext cx="9674087" cy="5168348"/>
          </a:xfrm>
        </p:spPr>
        <p:txBody>
          <a:bodyPr>
            <a:normAutofit/>
          </a:bodyPr>
          <a:lstStyle/>
          <a:p>
            <a:pPr algn="just"/>
            <a:r>
              <a:rPr lang="en-IN" sz="2000" b="1" i="1" dirty="0">
                <a:effectLst/>
                <a:latin typeface="Minion Pro"/>
              </a:rPr>
              <a:t>‘The biotic component of a forest includes both large(macrophytes) and microscopic plants and animals’.</a:t>
            </a:r>
          </a:p>
          <a:p>
            <a:pPr algn="just"/>
            <a:r>
              <a:rPr lang="en-IN" sz="2000" b="0" i="0" dirty="0">
                <a:effectLst/>
                <a:latin typeface="Minion Pro"/>
              </a:rPr>
              <a:t>A forest ecosystem is a functional unit or a system which comprises of soil, trees, insects, animals, birds, and man as its interacting units. A forest is a large and complex ecosystem and hence has greater species diversity.</a:t>
            </a:r>
          </a:p>
          <a:p>
            <a:pPr algn="just"/>
            <a:r>
              <a:rPr lang="en-IN" sz="2000" b="0" i="0" dirty="0">
                <a:effectLst/>
                <a:latin typeface="Minion Pro"/>
              </a:rPr>
              <a:t>Also, it is much more stable and resistant to the detrimental changes as compared to the small ecosystems such as wetlands and grasslands.</a:t>
            </a:r>
          </a:p>
          <a:p>
            <a:pPr algn="just"/>
            <a:r>
              <a:rPr lang="en-IN" sz="2000" b="0" i="0" dirty="0">
                <a:effectLst/>
                <a:latin typeface="Minion Pro"/>
              </a:rPr>
              <a:t>A forest ecosystem, similar to any other ecosystem, also comprises of abiotic and biotic components. </a:t>
            </a:r>
            <a:r>
              <a:rPr lang="en-IN" sz="2000" b="0" i="0" u="none" strike="noStrike" dirty="0">
                <a:solidFill>
                  <a:srgbClr val="55BBEA"/>
                </a:solidFill>
                <a:effectLst/>
                <a:latin typeface="Minion Pro"/>
                <a:hlinkClick r:id="rId2"/>
              </a:rPr>
              <a:t>Abiotic</a:t>
            </a:r>
            <a:r>
              <a:rPr lang="en-IN" sz="2000" b="0" i="0" dirty="0">
                <a:effectLst/>
                <a:latin typeface="Minion Pro"/>
              </a:rPr>
              <a:t> components refer to inorganic materials like air, water, temperature, rainfall and soil. Biotic components include producers, consumers, and decomposers.</a:t>
            </a:r>
          </a:p>
          <a:p>
            <a:pPr algn="just"/>
            <a:r>
              <a:rPr lang="en-IN" sz="2000" b="0" i="0" dirty="0">
                <a:effectLst/>
                <a:latin typeface="Minion Pro"/>
              </a:rPr>
              <a:t>These components interact with each other in an ecosystem and thus, this interaction among them makes it self-sustainable.</a:t>
            </a:r>
          </a:p>
          <a:p>
            <a:endParaRPr lang="en-IN" dirty="0"/>
          </a:p>
        </p:txBody>
      </p:sp>
    </p:spTree>
    <p:extLst>
      <p:ext uri="{BB962C8B-B14F-4D97-AF65-F5344CB8AC3E}">
        <p14:creationId xmlns:p14="http://schemas.microsoft.com/office/powerpoint/2010/main" val="28772106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516B3-C236-4B83-8B6B-5D265B26C5F9}"/>
              </a:ext>
            </a:extLst>
          </p:cNvPr>
          <p:cNvSpPr>
            <a:spLocks noGrp="1"/>
          </p:cNvSpPr>
          <p:nvPr>
            <p:ph type="title"/>
          </p:nvPr>
        </p:nvSpPr>
        <p:spPr/>
        <p:txBody>
          <a:bodyPr/>
          <a:lstStyle/>
          <a:p>
            <a:r>
              <a:rPr lang="en-IN" dirty="0"/>
              <a:t>					</a:t>
            </a:r>
            <a:r>
              <a:rPr lang="en-IN" b="1" dirty="0">
                <a:solidFill>
                  <a:schemeClr val="bg2">
                    <a:lumMod val="10000"/>
                  </a:schemeClr>
                </a:solidFill>
              </a:rPr>
              <a:t>Pond Ecosystem</a:t>
            </a:r>
          </a:p>
        </p:txBody>
      </p:sp>
      <p:pic>
        <p:nvPicPr>
          <p:cNvPr id="2050" name="Picture 2" descr="Pond Ecosystem: Types, Food Chain ...">
            <a:extLst>
              <a:ext uri="{FF2B5EF4-FFF2-40B4-BE49-F238E27FC236}">
                <a16:creationId xmlns:a16="http://schemas.microsoft.com/office/drawing/2014/main" id="{927E036E-480C-42F2-95B6-CF3127B1471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136211" y="2256307"/>
            <a:ext cx="3781383" cy="2700988"/>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functions of a pond ecosystem ...">
            <a:extLst>
              <a:ext uri="{FF2B5EF4-FFF2-40B4-BE49-F238E27FC236}">
                <a16:creationId xmlns:a16="http://schemas.microsoft.com/office/drawing/2014/main" id="{78D98C41-A81C-416B-A361-9554CF76177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7931" y="2256307"/>
            <a:ext cx="3587466" cy="2700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96669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93542-6EFF-4091-B957-2412D83E3F04}"/>
              </a:ext>
            </a:extLst>
          </p:cNvPr>
          <p:cNvSpPr>
            <a:spLocks noGrp="1"/>
          </p:cNvSpPr>
          <p:nvPr>
            <p:ph type="title"/>
          </p:nvPr>
        </p:nvSpPr>
        <p:spPr/>
        <p:txBody>
          <a:bodyPr/>
          <a:lstStyle/>
          <a:p>
            <a:r>
              <a:rPr lang="en-IN" dirty="0"/>
              <a:t> 			</a:t>
            </a:r>
            <a:r>
              <a:rPr lang="en-IN" b="1" dirty="0">
                <a:solidFill>
                  <a:schemeClr val="bg2">
                    <a:lumMod val="10000"/>
                  </a:schemeClr>
                </a:solidFill>
              </a:rPr>
              <a:t>River/ Stream Ecosystem</a:t>
            </a:r>
          </a:p>
        </p:txBody>
      </p:sp>
      <p:pic>
        <p:nvPicPr>
          <p:cNvPr id="3074" name="Picture 2" descr="River ecosystem - Wikipedia">
            <a:extLst>
              <a:ext uri="{FF2B5EF4-FFF2-40B4-BE49-F238E27FC236}">
                <a16:creationId xmlns:a16="http://schemas.microsoft.com/office/drawing/2014/main" id="{95DEA02C-E037-47BE-919B-A0330E08DF4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60860" y="2660432"/>
            <a:ext cx="2441208" cy="3172331"/>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River environment - EcoShape">
            <a:extLst>
              <a:ext uri="{FF2B5EF4-FFF2-40B4-BE49-F238E27FC236}">
                <a16:creationId xmlns:a16="http://schemas.microsoft.com/office/drawing/2014/main" id="{11FC8F9F-88A0-4421-942A-D90EA09436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14975" y="2826328"/>
            <a:ext cx="2774959" cy="30064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90077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2AB2E-D58D-451D-B333-625167EBB73D}"/>
              </a:ext>
            </a:extLst>
          </p:cNvPr>
          <p:cNvSpPr>
            <a:spLocks noGrp="1"/>
          </p:cNvSpPr>
          <p:nvPr>
            <p:ph type="title"/>
          </p:nvPr>
        </p:nvSpPr>
        <p:spPr/>
        <p:txBody>
          <a:bodyPr/>
          <a:lstStyle/>
          <a:p>
            <a:r>
              <a:rPr lang="en-IN" dirty="0"/>
              <a:t>		</a:t>
            </a:r>
            <a:r>
              <a:rPr lang="en-IN" b="1" dirty="0">
                <a:solidFill>
                  <a:schemeClr val="bg2">
                    <a:lumMod val="10000"/>
                  </a:schemeClr>
                </a:solidFill>
              </a:rPr>
              <a:t>				Lake Ecosystem</a:t>
            </a:r>
          </a:p>
        </p:txBody>
      </p:sp>
      <p:pic>
        <p:nvPicPr>
          <p:cNvPr id="4" name="Picture 2" descr="Great Lakes Ecosystems | Great Lakes ...">
            <a:extLst>
              <a:ext uri="{FF2B5EF4-FFF2-40B4-BE49-F238E27FC236}">
                <a16:creationId xmlns:a16="http://schemas.microsoft.com/office/drawing/2014/main" id="{82C90353-0D9B-4E54-9CF4-062761E4A4E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11455" y="2673927"/>
            <a:ext cx="4280982" cy="2784763"/>
          </a:xfrm>
          <a:prstGeom prst="rect">
            <a:avLst/>
          </a:prstGeom>
          <a:noFill/>
          <a:extLst>
            <a:ext uri="{909E8E84-426E-40DD-AFC4-6F175D3DCCD1}">
              <a14:hiddenFill xmlns:a14="http://schemas.microsoft.com/office/drawing/2010/main">
                <a:solidFill>
                  <a:srgbClr val="FFFFFF"/>
                </a:solidFill>
              </a14:hiddenFill>
            </a:ext>
          </a:extLst>
        </p:spPr>
      </p:pic>
      <p:pic>
        <p:nvPicPr>
          <p:cNvPr id="5122" name="Picture 2" descr="ecological quality of quarry lakes ...">
            <a:extLst>
              <a:ext uri="{FF2B5EF4-FFF2-40B4-BE49-F238E27FC236}">
                <a16:creationId xmlns:a16="http://schemas.microsoft.com/office/drawing/2014/main" id="{F5780441-C450-461E-8F48-9AD15C493030}"/>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929817" y="3048000"/>
            <a:ext cx="3172619" cy="22721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57544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55C12-39C7-4729-9210-9FAEB2EE6EF5}"/>
              </a:ext>
            </a:extLst>
          </p:cNvPr>
          <p:cNvSpPr>
            <a:spLocks noGrp="1"/>
          </p:cNvSpPr>
          <p:nvPr>
            <p:ph type="title"/>
          </p:nvPr>
        </p:nvSpPr>
        <p:spPr/>
        <p:txBody>
          <a:bodyPr/>
          <a:lstStyle/>
          <a:p>
            <a:r>
              <a:rPr lang="en-IN" b="1" dirty="0"/>
              <a:t>			D. MOUNTAIN ECOSYSTEM</a:t>
            </a:r>
          </a:p>
        </p:txBody>
      </p:sp>
      <p:sp>
        <p:nvSpPr>
          <p:cNvPr id="3" name="Content Placeholder 2">
            <a:extLst>
              <a:ext uri="{FF2B5EF4-FFF2-40B4-BE49-F238E27FC236}">
                <a16:creationId xmlns:a16="http://schemas.microsoft.com/office/drawing/2014/main" id="{07FB6491-EE59-4FA7-8DBC-FAC3468898A8}"/>
              </a:ext>
            </a:extLst>
          </p:cNvPr>
          <p:cNvSpPr>
            <a:spLocks noGrp="1"/>
          </p:cNvSpPr>
          <p:nvPr>
            <p:ph idx="1"/>
          </p:nvPr>
        </p:nvSpPr>
        <p:spPr/>
        <p:txBody>
          <a:bodyPr/>
          <a:lstStyle/>
          <a:p>
            <a:endParaRPr lang="en-IN" dirty="0"/>
          </a:p>
        </p:txBody>
      </p:sp>
    </p:spTree>
    <p:extLst>
      <p:ext uri="{BB962C8B-B14F-4D97-AF65-F5344CB8AC3E}">
        <p14:creationId xmlns:p14="http://schemas.microsoft.com/office/powerpoint/2010/main" val="34429389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A20BA-8A5D-48D9-AF9D-1B4155EBBFF9}"/>
              </a:ext>
            </a:extLst>
          </p:cNvPr>
          <p:cNvSpPr>
            <a:spLocks noGrp="1"/>
          </p:cNvSpPr>
          <p:nvPr>
            <p:ph type="title"/>
          </p:nvPr>
        </p:nvSpPr>
        <p:spPr/>
        <p:txBody>
          <a:bodyPr/>
          <a:lstStyle/>
          <a:p>
            <a:r>
              <a:rPr lang="en-IN" b="1" dirty="0">
                <a:solidFill>
                  <a:schemeClr val="bg2">
                    <a:lumMod val="10000"/>
                  </a:schemeClr>
                </a:solidFill>
              </a:rPr>
              <a:t>What is Mountain Ecosystem?</a:t>
            </a:r>
          </a:p>
        </p:txBody>
      </p:sp>
      <p:sp>
        <p:nvSpPr>
          <p:cNvPr id="3" name="Content Placeholder 2">
            <a:extLst>
              <a:ext uri="{FF2B5EF4-FFF2-40B4-BE49-F238E27FC236}">
                <a16:creationId xmlns:a16="http://schemas.microsoft.com/office/drawing/2014/main" id="{47B93F5F-E72C-4AE3-945B-B31A5F4F6568}"/>
              </a:ext>
            </a:extLst>
          </p:cNvPr>
          <p:cNvSpPr>
            <a:spLocks noGrp="1"/>
          </p:cNvSpPr>
          <p:nvPr>
            <p:ph idx="1"/>
          </p:nvPr>
        </p:nvSpPr>
        <p:spPr>
          <a:xfrm>
            <a:off x="249383" y="1593273"/>
            <a:ext cx="9781308" cy="5264727"/>
          </a:xfrm>
        </p:spPr>
        <p:txBody>
          <a:bodyPr>
            <a:normAutofit/>
          </a:bodyPr>
          <a:lstStyle/>
          <a:p>
            <a:pPr algn="just"/>
            <a:r>
              <a:rPr lang="en-IN" b="0" i="0" dirty="0">
                <a:solidFill>
                  <a:schemeClr val="bg2">
                    <a:lumMod val="10000"/>
                  </a:schemeClr>
                </a:solidFill>
                <a:effectLst/>
              </a:rPr>
              <a:t>Mountain ecosystems are fragile and vulnerable, and land-use and climate change are threatening the last remaining natural ecosystems and putting pressure on mountain agriculture and forestry, with main implications for biodiversity and ecosystem services.</a:t>
            </a:r>
          </a:p>
          <a:p>
            <a:pPr algn="just"/>
            <a:r>
              <a:rPr lang="en-IN" b="0" i="0" dirty="0">
                <a:solidFill>
                  <a:schemeClr val="bg2">
                    <a:lumMod val="10000"/>
                  </a:schemeClr>
                </a:solidFill>
                <a:effectLst/>
              </a:rPr>
              <a:t>Mountain ecosystems require particular protection , not the least given how important their intactness is for the safety of people down their slopes. Nowhere else do people and their infrastructures depend more on </a:t>
            </a:r>
            <a:r>
              <a:rPr lang="en-IN" b="0" i="0" dirty="0">
                <a:solidFill>
                  <a:schemeClr val="bg2">
                    <a:lumMod val="10000"/>
                  </a:schemeClr>
                </a:solidFill>
                <a:effectLst/>
                <a:hlinkClick r:id="rId2" tooltip="Learn more about erosion control from ScienceDirect's AI-generated Topic Pages">
                  <a:extLst>
                    <a:ext uri="{A12FA001-AC4F-418D-AE19-62706E023703}">
                      <ahyp:hlinkClr xmlns:ahyp="http://schemas.microsoft.com/office/drawing/2018/hyperlinkcolor" val="tx"/>
                    </a:ext>
                  </a:extLst>
                </a:hlinkClick>
              </a:rPr>
              <a:t>erosion control</a:t>
            </a:r>
            <a:r>
              <a:rPr lang="en-IN" b="0" i="0" dirty="0">
                <a:solidFill>
                  <a:schemeClr val="bg2">
                    <a:lumMod val="10000"/>
                  </a:schemeClr>
                </a:solidFill>
                <a:effectLst/>
              </a:rPr>
              <a:t> than in steep terrain. Moreover, because of their steep climatic gradients and their topographic diversity, hardly any other </a:t>
            </a:r>
            <a:r>
              <a:rPr lang="en-IN" b="0" i="0" dirty="0">
                <a:solidFill>
                  <a:schemeClr val="bg2">
                    <a:lumMod val="10000"/>
                  </a:schemeClr>
                </a:solidFill>
                <a:effectLst/>
                <a:hlinkClick r:id="rId3" tooltip="Learn more about terrestrial ecosystem from ScienceDirect's AI-generated Topic Pages">
                  <a:extLst>
                    <a:ext uri="{A12FA001-AC4F-418D-AE19-62706E023703}">
                      <ahyp:hlinkClr xmlns:ahyp="http://schemas.microsoft.com/office/drawing/2018/hyperlinkcolor" val="tx"/>
                    </a:ext>
                  </a:extLst>
                </a:hlinkClick>
              </a:rPr>
              <a:t>terrestrial ecosystem</a:t>
            </a:r>
            <a:r>
              <a:rPr lang="en-IN" b="0" i="0" dirty="0">
                <a:solidFill>
                  <a:schemeClr val="bg2">
                    <a:lumMod val="10000"/>
                  </a:schemeClr>
                </a:solidFill>
                <a:effectLst/>
              </a:rPr>
              <a:t> occurs on earth where as much terrestrial biodiversity (i.e., species and intraspecific genetic diversity) can be protected per unit area as in mountains. Yet, despite the importance of intact mountain biodiversity as a pillar of </a:t>
            </a:r>
            <a:r>
              <a:rPr lang="en-IN" b="0" i="0" dirty="0">
                <a:solidFill>
                  <a:schemeClr val="bg2">
                    <a:lumMod val="10000"/>
                  </a:schemeClr>
                </a:solidFill>
                <a:effectLst/>
                <a:hlinkClick r:id="rId4" tooltip="Learn more about sustainable development from ScienceDirect's AI-generated Topic Pages">
                  <a:extLst>
                    <a:ext uri="{A12FA001-AC4F-418D-AE19-62706E023703}">
                      <ahyp:hlinkClr xmlns:ahyp="http://schemas.microsoft.com/office/drawing/2018/hyperlinkcolor" val="tx"/>
                    </a:ext>
                  </a:extLst>
                </a:hlinkClick>
              </a:rPr>
              <a:t>sustainable development</a:t>
            </a:r>
            <a:r>
              <a:rPr lang="en-IN" b="0" i="0" dirty="0">
                <a:solidFill>
                  <a:schemeClr val="bg2">
                    <a:lumMod val="10000"/>
                  </a:schemeClr>
                </a:solidFill>
                <a:effectLst/>
              </a:rPr>
              <a:t> and the </a:t>
            </a:r>
            <a:r>
              <a:rPr lang="en-IN" b="0" i="0" dirty="0">
                <a:solidFill>
                  <a:schemeClr val="bg2">
                    <a:lumMod val="10000"/>
                  </a:schemeClr>
                </a:solidFill>
                <a:effectLst/>
                <a:hlinkClick r:id="rId5" tooltip="Learn more about teleconnection from ScienceDirect's AI-generated Topic Pages">
                  <a:extLst>
                    <a:ext uri="{A12FA001-AC4F-418D-AE19-62706E023703}">
                      <ahyp:hlinkClr xmlns:ahyp="http://schemas.microsoft.com/office/drawing/2018/hyperlinkcolor" val="tx"/>
                    </a:ext>
                  </a:extLst>
                </a:hlinkClick>
              </a:rPr>
              <a:t>teleconnection</a:t>
            </a:r>
            <a:r>
              <a:rPr lang="en-IN" b="0" i="0" dirty="0">
                <a:solidFill>
                  <a:schemeClr val="bg2">
                    <a:lumMod val="10000"/>
                  </a:schemeClr>
                </a:solidFill>
                <a:effectLst/>
              </a:rPr>
              <a:t> between mountains and commonly densely populated forelands</a:t>
            </a:r>
            <a:endParaRPr lang="en-IN" dirty="0">
              <a:solidFill>
                <a:schemeClr val="bg2">
                  <a:lumMod val="10000"/>
                </a:schemeClr>
              </a:solidFill>
            </a:endParaRPr>
          </a:p>
        </p:txBody>
      </p:sp>
    </p:spTree>
    <p:extLst>
      <p:ext uri="{BB962C8B-B14F-4D97-AF65-F5344CB8AC3E}">
        <p14:creationId xmlns:p14="http://schemas.microsoft.com/office/powerpoint/2010/main" val="33957576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2A309-B775-4095-AE9D-61F943C8EA49}"/>
              </a:ext>
            </a:extLst>
          </p:cNvPr>
          <p:cNvSpPr>
            <a:spLocks noGrp="1"/>
          </p:cNvSpPr>
          <p:nvPr>
            <p:ph type="title"/>
          </p:nvPr>
        </p:nvSpPr>
        <p:spPr/>
        <p:txBody>
          <a:bodyPr/>
          <a:lstStyle/>
          <a:p>
            <a:r>
              <a:rPr lang="en-IN" b="1" dirty="0">
                <a:solidFill>
                  <a:schemeClr val="bg2">
                    <a:lumMod val="10000"/>
                  </a:schemeClr>
                </a:solidFill>
              </a:rPr>
              <a:t>How we conserve Mountain Ecosystem</a:t>
            </a:r>
          </a:p>
        </p:txBody>
      </p:sp>
      <p:sp>
        <p:nvSpPr>
          <p:cNvPr id="3" name="Content Placeholder 2">
            <a:extLst>
              <a:ext uri="{FF2B5EF4-FFF2-40B4-BE49-F238E27FC236}">
                <a16:creationId xmlns:a16="http://schemas.microsoft.com/office/drawing/2014/main" id="{9AF2FBD2-1D6C-4812-B1E9-A4D15853FA29}"/>
              </a:ext>
            </a:extLst>
          </p:cNvPr>
          <p:cNvSpPr>
            <a:spLocks noGrp="1"/>
          </p:cNvSpPr>
          <p:nvPr>
            <p:ph idx="1"/>
          </p:nvPr>
        </p:nvSpPr>
        <p:spPr/>
        <p:txBody>
          <a:bodyPr/>
          <a:lstStyle/>
          <a:p>
            <a:pPr algn="l"/>
            <a:r>
              <a:rPr lang="en-IN" b="0" i="0" dirty="0">
                <a:solidFill>
                  <a:schemeClr val="bg2">
                    <a:lumMod val="10000"/>
                  </a:schemeClr>
                </a:solidFill>
                <a:effectLst/>
              </a:rPr>
              <a:t>By 2030, ensure the conservation of mountain ecosystems, including their biodiversity, in order to enhance their capacity to provide benefits that are essential for sustainable development.</a:t>
            </a:r>
          </a:p>
          <a:p>
            <a:pPr algn="l"/>
            <a:r>
              <a:rPr lang="en-IN" b="0" i="0" cap="all" dirty="0">
                <a:solidFill>
                  <a:schemeClr val="bg2">
                    <a:lumMod val="10000"/>
                  </a:schemeClr>
                </a:solidFill>
                <a:effectLst/>
              </a:rPr>
              <a:t>Our collections matter indicators</a:t>
            </a:r>
          </a:p>
          <a:p>
            <a:pPr algn="l">
              <a:buFont typeface="Arial" panose="020B0604020202020204" pitchFamily="34" charset="0"/>
              <a:buChar char="•"/>
            </a:pPr>
            <a:r>
              <a:rPr lang="en-IN" b="0" i="0" dirty="0">
                <a:solidFill>
                  <a:schemeClr val="bg2">
                    <a:lumMod val="10000"/>
                  </a:schemeClr>
                </a:solidFill>
                <a:effectLst/>
              </a:rPr>
              <a:t>Proportion of mountain ecosystems, including their biodiversity, in a good ecological condition.</a:t>
            </a:r>
          </a:p>
          <a:p>
            <a:pPr algn="l">
              <a:buFont typeface="Arial" panose="020B0604020202020204" pitchFamily="34" charset="0"/>
              <a:buChar char="•"/>
            </a:pPr>
            <a:r>
              <a:rPr lang="en-IN" b="0" i="0" dirty="0">
                <a:solidFill>
                  <a:schemeClr val="bg2">
                    <a:lumMod val="10000"/>
                  </a:schemeClr>
                </a:solidFill>
                <a:effectLst/>
              </a:rPr>
              <a:t>Information on, programmes relating to, collections development, and partnerships relating to mountain ecosystems and their biodiversity drawing on collections in place, to support their protection and effective functioning.</a:t>
            </a:r>
          </a:p>
          <a:p>
            <a:endParaRPr lang="en-IN" dirty="0"/>
          </a:p>
        </p:txBody>
      </p:sp>
    </p:spTree>
    <p:extLst>
      <p:ext uri="{BB962C8B-B14F-4D97-AF65-F5344CB8AC3E}">
        <p14:creationId xmlns:p14="http://schemas.microsoft.com/office/powerpoint/2010/main" val="11612594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9790E-4B30-42B5-A956-4B802DA30AAA}"/>
              </a:ext>
            </a:extLst>
          </p:cNvPr>
          <p:cNvSpPr>
            <a:spLocks noGrp="1"/>
          </p:cNvSpPr>
          <p:nvPr>
            <p:ph type="title"/>
          </p:nvPr>
        </p:nvSpPr>
        <p:spPr/>
        <p:txBody>
          <a:bodyPr/>
          <a:lstStyle/>
          <a:p>
            <a:endParaRPr lang="en-IN"/>
          </a:p>
        </p:txBody>
      </p:sp>
      <p:pic>
        <p:nvPicPr>
          <p:cNvPr id="7170" name="Picture 2" descr="Thank You Images - Free Download on Freepik">
            <a:extLst>
              <a:ext uri="{FF2B5EF4-FFF2-40B4-BE49-F238E27FC236}">
                <a16:creationId xmlns:a16="http://schemas.microsoft.com/office/drawing/2014/main" id="{BBC82089-4893-42A2-9B10-16A793EF8B4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14730" y="2798618"/>
            <a:ext cx="4721875" cy="28124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5714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6CB00-54BA-4B06-96A2-A429FEA364E0}"/>
              </a:ext>
            </a:extLst>
          </p:cNvPr>
          <p:cNvSpPr>
            <a:spLocks noGrp="1"/>
          </p:cNvSpPr>
          <p:nvPr>
            <p:ph type="title"/>
          </p:nvPr>
        </p:nvSpPr>
        <p:spPr/>
        <p:txBody>
          <a:bodyPr>
            <a:normAutofit fontScale="90000"/>
          </a:bodyPr>
          <a:lstStyle/>
          <a:p>
            <a:r>
              <a:rPr lang="en-IN" b="1" i="0" dirty="0">
                <a:solidFill>
                  <a:srgbClr val="000000"/>
                </a:solidFill>
                <a:effectLst/>
                <a:latin typeface="Open Sans" panose="020B0606030504020204" pitchFamily="34" charset="0"/>
              </a:rPr>
              <a:t>Structural Features of the Forest Ecosystem</a:t>
            </a:r>
            <a:br>
              <a:rPr lang="en-IN" b="0" i="0" dirty="0">
                <a:solidFill>
                  <a:srgbClr val="000000"/>
                </a:solidFill>
                <a:effectLst/>
                <a:latin typeface="Open Sans" panose="020B0606030504020204" pitchFamily="34" charset="0"/>
              </a:rPr>
            </a:br>
            <a:endParaRPr lang="en-IN" dirty="0"/>
          </a:p>
        </p:txBody>
      </p:sp>
      <p:sp>
        <p:nvSpPr>
          <p:cNvPr id="3" name="Content Placeholder 2">
            <a:extLst>
              <a:ext uri="{FF2B5EF4-FFF2-40B4-BE49-F238E27FC236}">
                <a16:creationId xmlns:a16="http://schemas.microsoft.com/office/drawing/2014/main" id="{AFB5A611-C471-4071-957E-92BD8E60141D}"/>
              </a:ext>
            </a:extLst>
          </p:cNvPr>
          <p:cNvSpPr>
            <a:spLocks noGrp="1"/>
          </p:cNvSpPr>
          <p:nvPr>
            <p:ph idx="1"/>
          </p:nvPr>
        </p:nvSpPr>
        <p:spPr>
          <a:xfrm>
            <a:off x="677334" y="2160589"/>
            <a:ext cx="9964162" cy="4359481"/>
          </a:xfrm>
        </p:spPr>
        <p:txBody>
          <a:bodyPr>
            <a:normAutofit/>
          </a:bodyPr>
          <a:lstStyle/>
          <a:p>
            <a:pPr algn="just"/>
            <a:r>
              <a:rPr lang="en-IN" sz="2400" b="0" i="0" dirty="0">
                <a:effectLst/>
                <a:latin typeface="Minion Pro"/>
              </a:rPr>
              <a:t>The two main structural features of a forest ecosystem are:</a:t>
            </a:r>
          </a:p>
          <a:p>
            <a:pPr algn="just">
              <a:buFont typeface="+mj-lt"/>
              <a:buAutoNum type="arabicPeriod"/>
            </a:pPr>
            <a:r>
              <a:rPr lang="en-IN" sz="2400" b="1" i="0" dirty="0">
                <a:solidFill>
                  <a:srgbClr val="0B0B0B"/>
                </a:solidFill>
                <a:effectLst/>
                <a:latin typeface="Minion Pro"/>
              </a:rPr>
              <a:t>Species composition: </a:t>
            </a:r>
            <a:r>
              <a:rPr lang="en-IN" sz="2400" b="0" i="0" dirty="0">
                <a:solidFill>
                  <a:srgbClr val="0B0B0B"/>
                </a:solidFill>
                <a:effectLst/>
                <a:latin typeface="Minion Pro"/>
              </a:rPr>
              <a:t>It refers to the identification and enumeration of the plant and animal species of a forest ecosystem.</a:t>
            </a:r>
          </a:p>
          <a:p>
            <a:pPr algn="just">
              <a:buFont typeface="+mj-lt"/>
              <a:buAutoNum type="arabicPeriod"/>
            </a:pPr>
            <a:r>
              <a:rPr lang="en-IN" sz="2400" b="1" i="0" dirty="0">
                <a:solidFill>
                  <a:srgbClr val="0B0B0B"/>
                </a:solidFill>
                <a:effectLst/>
                <a:latin typeface="Minion Pro"/>
              </a:rPr>
              <a:t>Stratification: </a:t>
            </a:r>
            <a:r>
              <a:rPr lang="en-IN" sz="2400" b="0" i="0" dirty="0">
                <a:solidFill>
                  <a:srgbClr val="0B0B0B"/>
                </a:solidFill>
                <a:effectLst/>
                <a:latin typeface="Minion Pro"/>
              </a:rPr>
              <a:t>It refers to the vertical distribution of different species which occupy different levels in the forest ecosystem. Every organism occupies a place in an ecosystem on the basis of source of nutrition. For example, in a forest ecosystem, trees occupy the top level, shrubs occupy the second and the herbs and grasses occupy the bottom level.</a:t>
            </a:r>
          </a:p>
          <a:p>
            <a:endParaRPr lang="en-IN" dirty="0"/>
          </a:p>
        </p:txBody>
      </p:sp>
    </p:spTree>
    <p:extLst>
      <p:ext uri="{BB962C8B-B14F-4D97-AF65-F5344CB8AC3E}">
        <p14:creationId xmlns:p14="http://schemas.microsoft.com/office/powerpoint/2010/main" val="703238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11940-DD3E-4B42-9F81-0EF494E92431}"/>
              </a:ext>
            </a:extLst>
          </p:cNvPr>
          <p:cNvSpPr>
            <a:spLocks noGrp="1"/>
          </p:cNvSpPr>
          <p:nvPr>
            <p:ph type="title"/>
          </p:nvPr>
        </p:nvSpPr>
        <p:spPr/>
        <p:txBody>
          <a:bodyPr/>
          <a:lstStyle/>
          <a:p>
            <a:r>
              <a:rPr lang="en-IN" b="1" i="0" dirty="0">
                <a:solidFill>
                  <a:srgbClr val="000000"/>
                </a:solidFill>
                <a:effectLst/>
                <a:latin typeface="Open Sans" panose="020B0606030504020204" pitchFamily="34" charset="0"/>
              </a:rPr>
              <a:t>Components of a Forest Ecosystem</a:t>
            </a:r>
            <a:br>
              <a:rPr lang="en-IN" b="0" i="0" dirty="0">
                <a:solidFill>
                  <a:srgbClr val="000000"/>
                </a:solidFill>
                <a:effectLst/>
                <a:latin typeface="Open Sans" panose="020B0606030504020204" pitchFamily="34" charset="0"/>
              </a:rPr>
            </a:br>
            <a:endParaRPr lang="en-IN" dirty="0"/>
          </a:p>
        </p:txBody>
      </p:sp>
      <p:sp>
        <p:nvSpPr>
          <p:cNvPr id="3" name="Content Placeholder 2">
            <a:extLst>
              <a:ext uri="{FF2B5EF4-FFF2-40B4-BE49-F238E27FC236}">
                <a16:creationId xmlns:a16="http://schemas.microsoft.com/office/drawing/2014/main" id="{47704233-278D-4D88-A387-01DB33140A6E}"/>
              </a:ext>
            </a:extLst>
          </p:cNvPr>
          <p:cNvSpPr>
            <a:spLocks noGrp="1"/>
          </p:cNvSpPr>
          <p:nvPr>
            <p:ph idx="1"/>
          </p:nvPr>
        </p:nvSpPr>
        <p:spPr>
          <a:xfrm>
            <a:off x="397565" y="1378226"/>
            <a:ext cx="9568070" cy="5314121"/>
          </a:xfrm>
        </p:spPr>
        <p:txBody>
          <a:bodyPr>
            <a:normAutofit/>
          </a:bodyPr>
          <a:lstStyle/>
          <a:p>
            <a:pPr algn="just"/>
            <a:r>
              <a:rPr lang="en-IN" sz="2000" b="0" i="0" dirty="0">
                <a:effectLst/>
                <a:latin typeface="Minion Pro"/>
              </a:rPr>
              <a:t>The components of a forest ecosystem are as follows:</a:t>
            </a:r>
          </a:p>
          <a:p>
            <a:pPr algn="just"/>
            <a:r>
              <a:rPr lang="en-IN" sz="2000" b="1" i="0" dirty="0">
                <a:solidFill>
                  <a:srgbClr val="000000"/>
                </a:solidFill>
                <a:effectLst/>
                <a:latin typeface="Open Sans" panose="020B0606030504020204" pitchFamily="34" charset="0"/>
              </a:rPr>
              <a:t>1.Productivity</a:t>
            </a:r>
          </a:p>
          <a:p>
            <a:pPr algn="just"/>
            <a:r>
              <a:rPr lang="en-IN" sz="2000" b="0" i="0" dirty="0">
                <a:effectLst/>
                <a:latin typeface="Minion Pro"/>
              </a:rPr>
              <a:t>The basic requirement for any ecosystem to function and sustain is the constant input of solar energy. Plants are also the producers in a forest ecosystem.</a:t>
            </a:r>
          </a:p>
          <a:p>
            <a:pPr algn="just"/>
            <a:r>
              <a:rPr lang="en-IN" sz="2000" b="0" i="0" dirty="0">
                <a:effectLst/>
                <a:latin typeface="Minion Pro"/>
              </a:rPr>
              <a:t>There are two types of productivity in a forest ecosystem, primary and secondary. Primary productivity means the rate of capture of </a:t>
            </a:r>
            <a:r>
              <a:rPr lang="en-IN" sz="2000" b="1" i="0" dirty="0">
                <a:solidFill>
                  <a:schemeClr val="tx1"/>
                </a:solidFill>
                <a:effectLst/>
                <a:latin typeface="Minion Pro"/>
              </a:rPr>
              <a:t>solar energy or biomass production per unit area over a period of time by the plants during </a:t>
            </a:r>
            <a:r>
              <a:rPr lang="en-IN" sz="2000" b="1" i="0" u="none" strike="noStrike" dirty="0">
                <a:solidFill>
                  <a:schemeClr val="tx1"/>
                </a:solidFill>
                <a:effectLst/>
                <a:highlight>
                  <a:srgbClr val="FFFF00"/>
                </a:highlight>
                <a:latin typeface="Minion Pro"/>
                <a:hlinkClick r:id="rId2">
                  <a:extLst>
                    <a:ext uri="{A12FA001-AC4F-418D-AE19-62706E023703}">
                      <ahyp:hlinkClr xmlns:ahyp="http://schemas.microsoft.com/office/drawing/2018/hyperlinkcolor" val="tx"/>
                    </a:ext>
                  </a:extLst>
                </a:hlinkClick>
              </a:rPr>
              <a:t>photosynthesis</a:t>
            </a:r>
            <a:r>
              <a:rPr lang="en-IN" sz="2000" b="1" i="0" dirty="0">
                <a:solidFill>
                  <a:schemeClr val="tx1"/>
                </a:solidFill>
                <a:effectLst/>
                <a:highlight>
                  <a:srgbClr val="FFFF00"/>
                </a:highlight>
                <a:latin typeface="Minion Pro"/>
              </a:rPr>
              <a:t>.</a:t>
            </a:r>
          </a:p>
          <a:p>
            <a:pPr algn="just"/>
            <a:r>
              <a:rPr lang="en-IN" sz="2000" b="0" i="0" dirty="0">
                <a:effectLst/>
                <a:latin typeface="Minion Pro"/>
              </a:rPr>
              <a:t>It is further divided into Gross Primary Productivity (GPP) and Net Primary Productivity (NPP). GPP of an ecosystem is the rate of capture of solar energy or the total production of biomass. However, plants also use a significant amount of GPP in respiration.</a:t>
            </a:r>
          </a:p>
          <a:p>
            <a:pPr algn="just"/>
            <a:r>
              <a:rPr lang="en-IN" sz="2000" b="0" i="0" dirty="0">
                <a:effectLst/>
                <a:latin typeface="Minion Pro"/>
              </a:rPr>
              <a:t>Thus, NPP is the amount of biomass left after the utilization by plants or the producers. We can hence say that NPP is the amount which is available for the consumption to herbivores and decomposers. Secondary productivity means the rate of absorption of food energy by the consumers.</a:t>
            </a:r>
          </a:p>
          <a:p>
            <a:endParaRPr lang="en-IN" dirty="0"/>
          </a:p>
        </p:txBody>
      </p:sp>
    </p:spTree>
    <p:extLst>
      <p:ext uri="{BB962C8B-B14F-4D97-AF65-F5344CB8AC3E}">
        <p14:creationId xmlns:p14="http://schemas.microsoft.com/office/powerpoint/2010/main" val="2610719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6D06E-F828-43BB-9895-B4C2ABD92A2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FFC8FB2-CD12-4817-8BB4-98A17FA0DB78}"/>
              </a:ext>
            </a:extLst>
          </p:cNvPr>
          <p:cNvSpPr>
            <a:spLocks noGrp="1"/>
          </p:cNvSpPr>
          <p:nvPr>
            <p:ph idx="1"/>
          </p:nvPr>
        </p:nvSpPr>
        <p:spPr>
          <a:xfrm>
            <a:off x="238539" y="702365"/>
            <a:ext cx="9766852" cy="5857461"/>
          </a:xfrm>
        </p:spPr>
        <p:txBody>
          <a:bodyPr>
            <a:normAutofit/>
          </a:bodyPr>
          <a:lstStyle/>
          <a:p>
            <a:pPr algn="just"/>
            <a:r>
              <a:rPr lang="en-IN" sz="2000" b="1" i="0" dirty="0">
                <a:solidFill>
                  <a:srgbClr val="000000"/>
                </a:solidFill>
                <a:effectLst/>
                <a:latin typeface="Open Sans" panose="020B0606030504020204" pitchFamily="34" charset="0"/>
              </a:rPr>
              <a:t>2. Decomposition</a:t>
            </a:r>
          </a:p>
          <a:p>
            <a:pPr algn="just"/>
            <a:r>
              <a:rPr lang="en-IN" sz="2000" b="0" i="0" dirty="0">
                <a:effectLst/>
                <a:latin typeface="Minion Pro"/>
              </a:rPr>
              <a:t>Decomposition is an extremely oxygen-requiring process. In the process of decomposition, decomposers convert the complex </a:t>
            </a:r>
            <a:r>
              <a:rPr lang="en-IN" sz="2000" b="1" i="0" u="none" strike="noStrike" dirty="0">
                <a:solidFill>
                  <a:schemeClr val="tx1"/>
                </a:solidFill>
                <a:effectLst/>
                <a:highlight>
                  <a:srgbClr val="FFFF00"/>
                </a:highlight>
                <a:latin typeface="Minion Pro"/>
                <a:hlinkClick r:id="rId2">
                  <a:extLst>
                    <a:ext uri="{A12FA001-AC4F-418D-AE19-62706E023703}">
                      <ahyp:hlinkClr xmlns:ahyp="http://schemas.microsoft.com/office/drawing/2018/hyperlinkcolor" val="tx"/>
                    </a:ext>
                  </a:extLst>
                </a:hlinkClick>
              </a:rPr>
              <a:t>organic compounds</a:t>
            </a:r>
            <a:r>
              <a:rPr lang="en-IN" sz="2000" b="1" i="0" dirty="0">
                <a:solidFill>
                  <a:schemeClr val="tx1"/>
                </a:solidFill>
                <a:effectLst/>
                <a:highlight>
                  <a:srgbClr val="FFFF00"/>
                </a:highlight>
                <a:latin typeface="Minion Pro"/>
              </a:rPr>
              <a:t> </a:t>
            </a:r>
            <a:r>
              <a:rPr lang="en-IN" sz="2000" b="0" i="0" dirty="0">
                <a:effectLst/>
                <a:latin typeface="Minion Pro"/>
              </a:rPr>
              <a:t>of detritus into inorganic substances such as carbon dioxide, water and nutrients.</a:t>
            </a:r>
          </a:p>
          <a:p>
            <a:pPr algn="just"/>
            <a:r>
              <a:rPr lang="en-IN" sz="2000" b="0" i="0" dirty="0">
                <a:effectLst/>
                <a:latin typeface="Minion Pro"/>
              </a:rPr>
              <a:t>Detritus is the remains of the dead plant such as leaves, bark, flowers and also the dead remains of the animals including their faecal matter. The steps involved in the process of decomposition are fragmentation, leaching, catabolism, humification and mineralization.</a:t>
            </a:r>
          </a:p>
          <a:p>
            <a:pPr algn="just"/>
            <a:r>
              <a:rPr lang="en-IN" sz="2000" b="0" i="0" dirty="0">
                <a:effectLst/>
                <a:latin typeface="Minion Pro"/>
              </a:rPr>
              <a:t>In the process of fragmentation, detritivores break down the detritus into smaller particles. In the process of leaching, water-soluble inorganic nutrients descend down into the soil and settle as unavailable salts.</a:t>
            </a:r>
          </a:p>
          <a:p>
            <a:pPr algn="just"/>
            <a:r>
              <a:rPr lang="en-IN" sz="2000" b="0" i="0" dirty="0">
                <a:effectLst/>
                <a:latin typeface="Minion Pro"/>
              </a:rPr>
              <a:t>Under the process of catabolism, bacterial and fungal enzymes reduce detritus into simpler inorganic substances. Humification and mineralization processes take place during the decomposition of soil and not detritus.</a:t>
            </a:r>
          </a:p>
          <a:p>
            <a:pPr algn="just"/>
            <a:r>
              <a:rPr lang="en-IN" sz="2000" b="0" i="0" dirty="0">
                <a:effectLst/>
                <a:latin typeface="Minion Pro"/>
              </a:rPr>
              <a:t>The process of humification leads to the accumulation of humus which undergoes decomposition at a very slow rate. In the process of mineralization, the humus gets further degraded by microbes and inorganic nutrients are released.</a:t>
            </a:r>
          </a:p>
          <a:p>
            <a:endParaRPr lang="en-IN" dirty="0"/>
          </a:p>
        </p:txBody>
      </p:sp>
    </p:spTree>
    <p:extLst>
      <p:ext uri="{BB962C8B-B14F-4D97-AF65-F5344CB8AC3E}">
        <p14:creationId xmlns:p14="http://schemas.microsoft.com/office/powerpoint/2010/main" val="91312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1FAD5-DE40-41E1-9366-EBA9EE7C5E8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418FFFA-4F6E-43D2-BA1D-07B1E0088F7B}"/>
              </a:ext>
            </a:extLst>
          </p:cNvPr>
          <p:cNvSpPr>
            <a:spLocks noGrp="1"/>
          </p:cNvSpPr>
          <p:nvPr>
            <p:ph idx="1"/>
          </p:nvPr>
        </p:nvSpPr>
        <p:spPr>
          <a:xfrm>
            <a:off x="677334" y="609600"/>
            <a:ext cx="9712370" cy="6248399"/>
          </a:xfrm>
        </p:spPr>
        <p:txBody>
          <a:bodyPr>
            <a:normAutofit/>
          </a:bodyPr>
          <a:lstStyle/>
          <a:p>
            <a:pPr algn="just"/>
            <a:r>
              <a:rPr lang="en-IN" sz="2000" b="1" i="0" dirty="0">
                <a:solidFill>
                  <a:srgbClr val="000000"/>
                </a:solidFill>
                <a:effectLst/>
                <a:latin typeface="Open Sans" panose="020B0606030504020204" pitchFamily="34" charset="0"/>
              </a:rPr>
              <a:t>3. Energy flow</a:t>
            </a:r>
          </a:p>
          <a:p>
            <a:pPr algn="just"/>
            <a:r>
              <a:rPr lang="en-IN" sz="2000" b="0" i="0" dirty="0">
                <a:effectLst/>
                <a:latin typeface="Minion Pro"/>
              </a:rPr>
              <a:t>Energy flows in a single direction. Firstly, plants capture solar energy and then, transfer the food to decomposers. Organisms of different trophic levels are connected to each other for food or energy relationship and thus form a food chain.</a:t>
            </a:r>
          </a:p>
          <a:p>
            <a:pPr algn="just"/>
            <a:r>
              <a:rPr lang="en-IN" sz="2000" b="0" i="0" dirty="0">
                <a:effectLst/>
                <a:latin typeface="Minion Pro"/>
              </a:rPr>
              <a:t>Energy Pyramid is always upright because energy flows from one trophic level to the next trophic level and in this process, some energy is always lost as heat at each step.</a:t>
            </a:r>
          </a:p>
          <a:p>
            <a:pPr algn="just"/>
            <a:r>
              <a:rPr lang="en-IN" sz="2000" b="1" i="0" dirty="0">
                <a:solidFill>
                  <a:srgbClr val="000000"/>
                </a:solidFill>
                <a:effectLst/>
                <a:latin typeface="Open Sans" panose="020B0606030504020204" pitchFamily="34" charset="0"/>
              </a:rPr>
              <a:t>4. Nutrient Cycling</a:t>
            </a:r>
          </a:p>
          <a:p>
            <a:pPr algn="just"/>
            <a:r>
              <a:rPr lang="en-IN" sz="2000" b="0" i="0" dirty="0">
                <a:effectLst/>
                <a:latin typeface="Minion Pro"/>
              </a:rPr>
              <a:t>Nutrient cycling refers to the storage and movement of nutrient elements through the various components of the ecosystem. There are two types of Nutrient cycling, gaseous and sedimentary.</a:t>
            </a:r>
          </a:p>
          <a:p>
            <a:pPr algn="just"/>
            <a:r>
              <a:rPr lang="en-IN" sz="2000" b="0" i="0" dirty="0">
                <a:effectLst/>
                <a:latin typeface="Minion Pro"/>
              </a:rPr>
              <a:t>For Gaseous cycle (i.e. nitrogen, carbon), atmosphere or hydrosphere is the reservoir whereas for the sedimentary cycle (i.e. phosphorus) Earth’s crust is the reservoir.</a:t>
            </a:r>
          </a:p>
          <a:p>
            <a:endParaRPr lang="en-IN" dirty="0"/>
          </a:p>
        </p:txBody>
      </p:sp>
    </p:spTree>
    <p:extLst>
      <p:ext uri="{BB962C8B-B14F-4D97-AF65-F5344CB8AC3E}">
        <p14:creationId xmlns:p14="http://schemas.microsoft.com/office/powerpoint/2010/main" val="1084864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F20AC-BE62-417E-8B8A-4723E5134EC6}"/>
              </a:ext>
            </a:extLst>
          </p:cNvPr>
          <p:cNvSpPr>
            <a:spLocks noGrp="1"/>
          </p:cNvSpPr>
          <p:nvPr>
            <p:ph type="title"/>
          </p:nvPr>
        </p:nvSpPr>
        <p:spPr/>
        <p:txBody>
          <a:bodyPr/>
          <a:lstStyle/>
          <a:p>
            <a:r>
              <a:rPr lang="en-IN" b="1" dirty="0">
                <a:solidFill>
                  <a:schemeClr val="tx1"/>
                </a:solidFill>
              </a:rPr>
              <a:t>Forest Types of India</a:t>
            </a:r>
          </a:p>
        </p:txBody>
      </p:sp>
      <p:sp>
        <p:nvSpPr>
          <p:cNvPr id="3" name="Content Placeholder 2">
            <a:extLst>
              <a:ext uri="{FF2B5EF4-FFF2-40B4-BE49-F238E27FC236}">
                <a16:creationId xmlns:a16="http://schemas.microsoft.com/office/drawing/2014/main" id="{717C1EF0-30E1-4A08-81D5-132B1037E958}"/>
              </a:ext>
            </a:extLst>
          </p:cNvPr>
          <p:cNvSpPr>
            <a:spLocks noGrp="1"/>
          </p:cNvSpPr>
          <p:nvPr>
            <p:ph idx="1"/>
          </p:nvPr>
        </p:nvSpPr>
        <p:spPr/>
        <p:txBody>
          <a:bodyPr/>
          <a:lstStyle/>
          <a:p>
            <a:r>
              <a:rPr lang="en-IN" dirty="0"/>
              <a:t>Coniferous Forests</a:t>
            </a:r>
          </a:p>
          <a:p>
            <a:r>
              <a:rPr lang="en-IN" dirty="0"/>
              <a:t>Broad-leaved Forests</a:t>
            </a:r>
          </a:p>
          <a:p>
            <a:r>
              <a:rPr lang="en-IN" dirty="0"/>
              <a:t>Evergreen forests grow in high rainfall area</a:t>
            </a:r>
          </a:p>
          <a:p>
            <a:r>
              <a:rPr lang="en-IN" dirty="0"/>
              <a:t>Deciduous Forests</a:t>
            </a:r>
          </a:p>
          <a:p>
            <a:r>
              <a:rPr lang="en-IN" dirty="0"/>
              <a:t>Thorn Forests</a:t>
            </a:r>
          </a:p>
          <a:p>
            <a:r>
              <a:rPr lang="en-IN" dirty="0"/>
              <a:t>Mangrove Forests</a:t>
            </a:r>
          </a:p>
        </p:txBody>
      </p:sp>
    </p:spTree>
    <p:extLst>
      <p:ext uri="{BB962C8B-B14F-4D97-AF65-F5344CB8AC3E}">
        <p14:creationId xmlns:p14="http://schemas.microsoft.com/office/powerpoint/2010/main" val="1126611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FF413A-73F4-420A-B8B6-A9F03F41D30D}"/>
              </a:ext>
            </a:extLst>
          </p:cNvPr>
          <p:cNvSpPr>
            <a:spLocks noGrp="1"/>
          </p:cNvSpPr>
          <p:nvPr>
            <p:ph type="title"/>
          </p:nvPr>
        </p:nvSpPr>
        <p:spPr/>
        <p:txBody>
          <a:bodyPr/>
          <a:lstStyle/>
          <a:p>
            <a:r>
              <a:rPr lang="en-IN" b="1" dirty="0">
                <a:solidFill>
                  <a:schemeClr val="tx1"/>
                </a:solidFill>
              </a:rPr>
              <a:t>Forest Utilisation</a:t>
            </a:r>
          </a:p>
        </p:txBody>
      </p:sp>
      <p:sp>
        <p:nvSpPr>
          <p:cNvPr id="3" name="Content Placeholder 2">
            <a:extLst>
              <a:ext uri="{FF2B5EF4-FFF2-40B4-BE49-F238E27FC236}">
                <a16:creationId xmlns:a16="http://schemas.microsoft.com/office/drawing/2014/main" id="{69BCA433-923B-4E3E-BBB0-7999492588BD}"/>
              </a:ext>
            </a:extLst>
          </p:cNvPr>
          <p:cNvSpPr>
            <a:spLocks noGrp="1"/>
          </p:cNvSpPr>
          <p:nvPr>
            <p:ph idx="1"/>
          </p:nvPr>
        </p:nvSpPr>
        <p:spPr>
          <a:xfrm>
            <a:off x="556591" y="2027583"/>
            <a:ext cx="9263269" cy="4704520"/>
          </a:xfrm>
        </p:spPr>
        <p:txBody>
          <a:bodyPr/>
          <a:lstStyle/>
          <a:p>
            <a:pPr algn="just"/>
            <a:r>
              <a:rPr lang="en-IN" sz="2000" b="1" i="1" dirty="0"/>
              <a:t>Direct Uses of Forest Products</a:t>
            </a:r>
            <a:r>
              <a:rPr lang="en-IN" sz="2000" dirty="0"/>
              <a:t>: Fruits, Roots, Medicine, Fuel wood, Grass for grazing, bamboo for baskets.</a:t>
            </a:r>
          </a:p>
          <a:p>
            <a:pPr marL="0" indent="0" algn="just">
              <a:buNone/>
            </a:pPr>
            <a:endParaRPr lang="en-IN" sz="2000" dirty="0"/>
          </a:p>
          <a:p>
            <a:pPr algn="just"/>
            <a:r>
              <a:rPr lang="en-IN" sz="2000" b="1" i="1" dirty="0"/>
              <a:t>Indirect uses of Forest Products: </a:t>
            </a:r>
            <a:r>
              <a:rPr lang="en-IN" sz="2000" dirty="0"/>
              <a:t>Building material for construction and furniture for urban sector, Medicinal products, Gums and resins, Raw materials for industrial products and chemicals, paper from bamboo and soft woods, all herbal products for medicines, cosmetics.</a:t>
            </a:r>
          </a:p>
          <a:p>
            <a:pPr marL="0" indent="0">
              <a:buNone/>
            </a:pPr>
            <a:endParaRPr lang="en-IN" dirty="0"/>
          </a:p>
        </p:txBody>
      </p:sp>
    </p:spTree>
    <p:extLst>
      <p:ext uri="{BB962C8B-B14F-4D97-AF65-F5344CB8AC3E}">
        <p14:creationId xmlns:p14="http://schemas.microsoft.com/office/powerpoint/2010/main" val="300141575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266</TotalTime>
  <Words>3661</Words>
  <Application>Microsoft Office PowerPoint</Application>
  <PresentationFormat>Widescreen</PresentationFormat>
  <Paragraphs>145</Paragraphs>
  <Slides>36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36</vt:i4>
      </vt:variant>
    </vt:vector>
  </HeadingPairs>
  <TitlesOfParts>
    <vt:vector size="44" baseType="lpstr">
      <vt:lpstr>Arial</vt:lpstr>
      <vt:lpstr>Google Sans</vt:lpstr>
      <vt:lpstr>Minion Pro</vt:lpstr>
      <vt:lpstr>Open Sans</vt:lpstr>
      <vt:lpstr>Poppins</vt:lpstr>
      <vt:lpstr>Trebuchet MS</vt:lpstr>
      <vt:lpstr>Wingdings 3</vt:lpstr>
      <vt:lpstr>Facet</vt:lpstr>
      <vt:lpstr>CASE STUDIES OF THE FOLLOWING ECOSYSTEMS--- a.Forest Ecosystem, b.Grassland Ecosystem,  c.Aquatic Ecosystem(Ponds,Streams/Rivers, Lakes),  d. Mountain Ecosystem</vt:lpstr>
      <vt:lpstr>a. FOREST ECOSYSTEM</vt:lpstr>
      <vt:lpstr>What is Forest Ecosystem? </vt:lpstr>
      <vt:lpstr>Structural Features of the Forest Ecosystem </vt:lpstr>
      <vt:lpstr>Components of a Forest Ecosystem </vt:lpstr>
      <vt:lpstr>PowerPoint Presentation</vt:lpstr>
      <vt:lpstr>PowerPoint Presentation</vt:lpstr>
      <vt:lpstr>Forest Types of India</vt:lpstr>
      <vt:lpstr>Forest Utilisation</vt:lpstr>
      <vt:lpstr>What are the threats to the Forest Ecosystems</vt:lpstr>
      <vt:lpstr>How can forest ecosystem can be conserved?</vt:lpstr>
      <vt:lpstr>    B. GRASSLAND ECO-SYSTEM</vt:lpstr>
      <vt:lpstr>What is Grassland Ecosystem?</vt:lpstr>
      <vt:lpstr> Types of Grassland ecosystems </vt:lpstr>
      <vt:lpstr>Importance of Grassland ecosystem </vt:lpstr>
      <vt:lpstr>  Structure Of Grassland</vt:lpstr>
      <vt:lpstr>Functions of Grassland Eco-system</vt:lpstr>
      <vt:lpstr>   Utilisation of Grassland </vt:lpstr>
      <vt:lpstr>What are the threats to the Grassland Ecosystems</vt:lpstr>
      <vt:lpstr>How can grassland ecosystem be conserved?</vt:lpstr>
      <vt:lpstr>c.Aquatic Ecosystem(Ponds, Stream/River, Lake)</vt:lpstr>
      <vt:lpstr> What is an Aquatic Eco-system?</vt:lpstr>
      <vt:lpstr>Structure of an Aquatic Ecosystem</vt:lpstr>
      <vt:lpstr>Composition of an Aquatic Ecosystem</vt:lpstr>
      <vt:lpstr> Functions of Aquatic Eco-system</vt:lpstr>
      <vt:lpstr>PowerPoint Presentation</vt:lpstr>
      <vt:lpstr>PowerPoint Presentation</vt:lpstr>
      <vt:lpstr>What are the threats of Aquatic Ecosystem?</vt:lpstr>
      <vt:lpstr>How can Aquatic Ecosystem be Conserved?</vt:lpstr>
      <vt:lpstr>     Pond Ecosystem</vt:lpstr>
      <vt:lpstr>    River/ Stream Ecosystem</vt:lpstr>
      <vt:lpstr>      Lake Ecosystem</vt:lpstr>
      <vt:lpstr>   D. MOUNTAIN ECOSYSTEM</vt:lpstr>
      <vt:lpstr>What is Mountain Ecosystem?</vt:lpstr>
      <vt:lpstr>How we conserve Mountain Ecosystem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STUDIES OF THE FOLLOWING ECOSYSTEMS--- a.Forest Ecosystem, b.Grassland Ecosystem,  c.Aquatic Ecosystem(Ponds,Streams, Lakes, Rivers),  d. Mountain Ecosystem</dc:title>
  <dc:creator>anuradharoy2023@outlook.com</dc:creator>
  <cp:lastModifiedBy>anuradharoy2023@outlook.com</cp:lastModifiedBy>
  <cp:revision>118</cp:revision>
  <dcterms:created xsi:type="dcterms:W3CDTF">2024-09-25T02:35:34Z</dcterms:created>
  <dcterms:modified xsi:type="dcterms:W3CDTF">2024-09-27T05:39:02Z</dcterms:modified>
</cp:coreProperties>
</file>