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3" r:id="rId4"/>
    <p:sldId id="264" r:id="rId5"/>
    <p:sldId id="265" r:id="rId6"/>
    <p:sldId id="266" r:id="rId7"/>
    <p:sldId id="267"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9E98D5-FE46-4840-8272-F748D5C553BB}" type="datetimeFigureOut">
              <a:rPr lang="en-IN" smtClean="0"/>
              <a:t>30-10-2024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255346" y="2750337"/>
            <a:ext cx="1171888" cy="1356442"/>
          </a:xfrm>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3222872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11309"/>
            <a:ext cx="1154151" cy="1090789"/>
          </a:xfrm>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528930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11615"/>
            <a:ext cx="1154151" cy="1090789"/>
          </a:xfrm>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1089429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09925"/>
            <a:ext cx="1154151" cy="1090789"/>
          </a:xfrm>
        </p:spPr>
        <p:txBody>
          <a:bodyPr/>
          <a:lstStyle/>
          <a:p>
            <a:fld id="{EC32E15C-AADF-469D-8296-75B20100CCAD}" type="slidenum">
              <a:rPr lang="en-IN" smtClean="0"/>
              <a:t>‹#›</a:t>
            </a:fld>
            <a:endParaRPr lang="en-IN"/>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136718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09925"/>
            <a:ext cx="1154151" cy="1090789"/>
          </a:xfrm>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3598513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59E98D5-FE46-4840-8272-F748D5C553BB}" type="datetimeFigureOut">
              <a:rPr lang="en-IN" smtClean="0"/>
              <a:t>30-10-2024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1291358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59E98D5-FE46-4840-8272-F748D5C553BB}" type="datetimeFigureOut">
              <a:rPr lang="en-IN" smtClean="0"/>
              <a:t>30-10-2024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2978459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9E98D5-FE46-4840-8272-F748D5C553BB}" type="datetimeFigureOut">
              <a:rPr lang="en-IN" smtClean="0"/>
              <a:t>30-10-2024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1564967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59E98D5-FE46-4840-8272-F748D5C553BB}" type="datetimeFigureOut">
              <a:rPr lang="en-IN" smtClean="0"/>
              <a:t>30-10-2024</a:t>
            </a:fld>
            <a:endParaRPr lang="en-IN"/>
          </a:p>
        </p:txBody>
      </p:sp>
      <p:sp>
        <p:nvSpPr>
          <p:cNvPr id="5" name="Footer Placeholder 4"/>
          <p:cNvSpPr>
            <a:spLocks noGrp="1"/>
          </p:cNvSpPr>
          <p:nvPr>
            <p:ph type="ftr" sz="quarter" idx="11"/>
          </p:nvPr>
        </p:nvSpPr>
        <p:spPr>
          <a:xfrm>
            <a:off x="680321" y="5936188"/>
            <a:ext cx="6126805" cy="365125"/>
          </a:xfrm>
        </p:spPr>
        <p:txBody>
          <a:bodyPr/>
          <a:lstStyle/>
          <a:p>
            <a:endParaRPr lang="en-IN"/>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EC32E15C-AADF-469D-8296-75B20100CCAD}" type="slidenum">
              <a:rPr lang="en-IN" smtClean="0"/>
              <a:t>‹#›</a:t>
            </a:fld>
            <a:endParaRPr lang="en-IN"/>
          </a:p>
        </p:txBody>
      </p:sp>
    </p:spTree>
    <p:extLst>
      <p:ext uri="{BB962C8B-B14F-4D97-AF65-F5344CB8AC3E}">
        <p14:creationId xmlns:p14="http://schemas.microsoft.com/office/powerpoint/2010/main" val="4025152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9E98D5-FE46-4840-8272-F748D5C553BB}" type="datetimeFigureOut">
              <a:rPr lang="en-IN" smtClean="0"/>
              <a:t>30-10-2024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3306696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9E98D5-FE46-4840-8272-F748D5C553BB}" type="datetimeFigureOut">
              <a:rPr lang="en-IN" smtClean="0"/>
              <a:t>30-10-2024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729455" y="2869895"/>
            <a:ext cx="1154151" cy="1090789"/>
          </a:xfrm>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400500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3196794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9E98D5-FE46-4840-8272-F748D5C553BB}" type="datetimeFigureOut">
              <a:rPr lang="en-IN" smtClean="0"/>
              <a:t>30-10-2024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2423321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9E98D5-FE46-4840-8272-F748D5C553BB}" type="datetimeFigureOut">
              <a:rPr lang="en-IN" smtClean="0"/>
              <a:t>30-10-2024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17688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59E98D5-FE46-4840-8272-F748D5C553BB}" type="datetimeFigureOut">
              <a:rPr lang="en-IN" smtClean="0"/>
              <a:t>30-10-2024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422461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190927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9E98D5-FE46-4840-8272-F748D5C553BB}" type="datetimeFigureOut">
              <a:rPr lang="en-IN" smtClean="0"/>
              <a:t>30-10-2024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32E15C-AADF-469D-8296-75B20100CCAD}" type="slidenum">
              <a:rPr lang="en-IN" smtClean="0"/>
              <a:t>‹#›</a:t>
            </a:fld>
            <a:endParaRPr lang="en-IN"/>
          </a:p>
        </p:txBody>
      </p:sp>
    </p:spTree>
    <p:extLst>
      <p:ext uri="{BB962C8B-B14F-4D97-AF65-F5344CB8AC3E}">
        <p14:creationId xmlns:p14="http://schemas.microsoft.com/office/powerpoint/2010/main" val="496333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59E98D5-FE46-4840-8272-F748D5C553BB}" type="datetimeFigureOut">
              <a:rPr lang="en-IN" smtClean="0"/>
              <a:t>30-10-2024</a:t>
            </a:fld>
            <a:endParaRPr lang="en-IN"/>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EC32E15C-AADF-469D-8296-75B20100CCAD}" type="slidenum">
              <a:rPr lang="en-IN" smtClean="0"/>
              <a:t>‹#›</a:t>
            </a:fld>
            <a:endParaRPr lang="en-IN"/>
          </a:p>
        </p:txBody>
      </p:sp>
    </p:spTree>
    <p:extLst>
      <p:ext uri="{BB962C8B-B14F-4D97-AF65-F5344CB8AC3E}">
        <p14:creationId xmlns:p14="http://schemas.microsoft.com/office/powerpoint/2010/main" val="172575805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10FDC-5C1D-4371-AA7F-357381D2634C}"/>
              </a:ext>
            </a:extLst>
          </p:cNvPr>
          <p:cNvSpPr>
            <a:spLocks noGrp="1"/>
          </p:cNvSpPr>
          <p:nvPr>
            <p:ph type="ctrTitle"/>
          </p:nvPr>
        </p:nvSpPr>
        <p:spPr>
          <a:xfrm>
            <a:off x="702365" y="1219200"/>
            <a:ext cx="10495722" cy="3379305"/>
          </a:xfrm>
        </p:spPr>
        <p:txBody>
          <a:bodyPr/>
          <a:lstStyle/>
          <a:p>
            <a:r>
              <a:rPr lang="en-IN" sz="6600" b="1" dirty="0">
                <a:effectLst/>
                <a:latin typeface="Bookman Old Style" panose="02050604050505020204" pitchFamily="18" charset="0"/>
                <a:ea typeface="Calibri" panose="020F0502020204030204" pitchFamily="34" charset="0"/>
                <a:cs typeface="Times New Roman" panose="02020603050405020304" pitchFamily="18" charset="0"/>
              </a:rPr>
              <a:t>Various Methods Of Teaching History- Discussion Method</a:t>
            </a:r>
            <a:endParaRPr lang="en-IN" sz="6600" dirty="0"/>
          </a:p>
        </p:txBody>
      </p:sp>
      <p:sp>
        <p:nvSpPr>
          <p:cNvPr id="3" name="Subtitle 2">
            <a:extLst>
              <a:ext uri="{FF2B5EF4-FFF2-40B4-BE49-F238E27FC236}">
                <a16:creationId xmlns:a16="http://schemas.microsoft.com/office/drawing/2014/main" id="{673EC470-17AD-4EE9-974A-E232E803B490}"/>
              </a:ext>
            </a:extLst>
          </p:cNvPr>
          <p:cNvSpPr>
            <a:spLocks noGrp="1"/>
          </p:cNvSpPr>
          <p:nvPr>
            <p:ph type="subTitle" idx="1"/>
          </p:nvPr>
        </p:nvSpPr>
        <p:spPr>
          <a:xfrm>
            <a:off x="1154955" y="4903303"/>
            <a:ext cx="8825658" cy="940905"/>
          </a:xfrm>
        </p:spPr>
        <p:txBody>
          <a:bodyPr/>
          <a:lstStyle/>
          <a:p>
            <a:r>
              <a:rPr lang="en-IN" dirty="0"/>
              <a:t>By Anuradha ROY</a:t>
            </a:r>
          </a:p>
          <a:p>
            <a:r>
              <a:rPr lang="en-IN" dirty="0"/>
              <a:t>Assistant Professor, NAMCE(B.ED)</a:t>
            </a:r>
          </a:p>
        </p:txBody>
      </p:sp>
    </p:spTree>
    <p:extLst>
      <p:ext uri="{BB962C8B-B14F-4D97-AF65-F5344CB8AC3E}">
        <p14:creationId xmlns:p14="http://schemas.microsoft.com/office/powerpoint/2010/main" val="1010630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74FD3-98B5-4D16-B63F-70D54977CA5D}"/>
              </a:ext>
            </a:extLst>
          </p:cNvPr>
          <p:cNvSpPr>
            <a:spLocks noGrp="1"/>
          </p:cNvSpPr>
          <p:nvPr>
            <p:ph type="title"/>
          </p:nvPr>
        </p:nvSpPr>
        <p:spPr>
          <a:xfrm>
            <a:off x="795130" y="609600"/>
            <a:ext cx="9255704" cy="1243648"/>
          </a:xfrm>
        </p:spPr>
        <p:txBody>
          <a:bodyPr/>
          <a:lstStyle/>
          <a:p>
            <a:r>
              <a:rPr lang="en-IN" dirty="0"/>
              <a:t>Meaning &amp; Significance</a:t>
            </a:r>
          </a:p>
        </p:txBody>
      </p:sp>
      <p:sp>
        <p:nvSpPr>
          <p:cNvPr id="3" name="Content Placeholder 2">
            <a:extLst>
              <a:ext uri="{FF2B5EF4-FFF2-40B4-BE49-F238E27FC236}">
                <a16:creationId xmlns:a16="http://schemas.microsoft.com/office/drawing/2014/main" id="{3A8B6DD9-030E-4D93-86FE-294B37A678CE}"/>
              </a:ext>
            </a:extLst>
          </p:cNvPr>
          <p:cNvSpPr>
            <a:spLocks noGrp="1"/>
          </p:cNvSpPr>
          <p:nvPr>
            <p:ph idx="1"/>
          </p:nvPr>
        </p:nvSpPr>
        <p:spPr>
          <a:xfrm>
            <a:off x="371062" y="2319130"/>
            <a:ext cx="11357112" cy="3929270"/>
          </a:xfrm>
        </p:spPr>
        <p:txBody>
          <a:bodyPr>
            <a:normAutofit/>
          </a:bodyPr>
          <a:lstStyle/>
          <a:p>
            <a:pPr marL="0" indent="0">
              <a:buNone/>
            </a:pPr>
            <a:r>
              <a:rPr lang="en-IN" sz="3200" dirty="0"/>
              <a:t>Discussion has been described as a thoughtful consideration of the relationship involved in a topic or problem under study. It is concerned with the analysis, comparison of the relationship. It aims at uniting and integrating the work of class. It encourages the students to direct their thinking process towards the solution of a problem and to use their experience for a further clarification and consolidation of learning material.</a:t>
            </a:r>
          </a:p>
        </p:txBody>
      </p:sp>
    </p:spTree>
    <p:extLst>
      <p:ext uri="{BB962C8B-B14F-4D97-AF65-F5344CB8AC3E}">
        <p14:creationId xmlns:p14="http://schemas.microsoft.com/office/powerpoint/2010/main" val="100495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B0975-FB99-4473-B615-D18A465AB494}"/>
              </a:ext>
            </a:extLst>
          </p:cNvPr>
          <p:cNvSpPr>
            <a:spLocks noGrp="1"/>
          </p:cNvSpPr>
          <p:nvPr>
            <p:ph type="title"/>
          </p:nvPr>
        </p:nvSpPr>
        <p:spPr/>
        <p:txBody>
          <a:bodyPr/>
          <a:lstStyle/>
          <a:p>
            <a:r>
              <a:rPr lang="en-IN" dirty="0"/>
              <a:t>Essential Elements of Discussion Method</a:t>
            </a:r>
          </a:p>
        </p:txBody>
      </p:sp>
      <p:sp>
        <p:nvSpPr>
          <p:cNvPr id="3" name="Content Placeholder 2">
            <a:extLst>
              <a:ext uri="{FF2B5EF4-FFF2-40B4-BE49-F238E27FC236}">
                <a16:creationId xmlns:a16="http://schemas.microsoft.com/office/drawing/2014/main" id="{CC8E5C2F-AC6E-4133-ABE5-198FA7B41A70}"/>
              </a:ext>
            </a:extLst>
          </p:cNvPr>
          <p:cNvSpPr>
            <a:spLocks noGrp="1"/>
          </p:cNvSpPr>
          <p:nvPr>
            <p:ph idx="1"/>
          </p:nvPr>
        </p:nvSpPr>
        <p:spPr>
          <a:xfrm>
            <a:off x="680321" y="2336873"/>
            <a:ext cx="10279227" cy="3599316"/>
          </a:xfrm>
        </p:spPr>
        <p:txBody>
          <a:bodyPr>
            <a:normAutofit lnSpcReduction="10000"/>
          </a:bodyPr>
          <a:lstStyle/>
          <a:p>
            <a:pPr marL="0" indent="0" algn="just">
              <a:buNone/>
            </a:pPr>
            <a:r>
              <a:rPr lang="en-IN" dirty="0"/>
              <a:t>Discussion is very important in stimulating mental activity, developing fluency and ease of expression , clarity of ideas in thinking and training in the presentation of one’s ideas and </a:t>
            </a:r>
            <a:r>
              <a:rPr lang="en-IN" dirty="0" err="1"/>
              <a:t>facts.An</a:t>
            </a:r>
            <a:r>
              <a:rPr lang="en-IN" dirty="0"/>
              <a:t> exchange of ideas and opinions offers valuable training to students in reflective thinking.</a:t>
            </a:r>
          </a:p>
          <a:p>
            <a:pPr marL="457200" indent="-457200" algn="just">
              <a:buFont typeface="+mj-lt"/>
              <a:buAutoNum type="arabicPeriod"/>
            </a:pPr>
            <a:r>
              <a:rPr lang="en-IN" dirty="0"/>
              <a:t>The facilitator- Teacher</a:t>
            </a:r>
          </a:p>
          <a:p>
            <a:pPr marL="457200" indent="-457200" algn="just">
              <a:buFont typeface="+mj-lt"/>
              <a:buAutoNum type="arabicPeriod"/>
            </a:pPr>
            <a:r>
              <a:rPr lang="en-IN" dirty="0"/>
              <a:t>The group- Students</a:t>
            </a:r>
          </a:p>
          <a:p>
            <a:pPr marL="457200" indent="-457200" algn="just">
              <a:buFont typeface="+mj-lt"/>
              <a:buAutoNum type="arabicPeriod"/>
            </a:pPr>
            <a:r>
              <a:rPr lang="en-IN" dirty="0"/>
              <a:t>The Problem/ The Topic</a:t>
            </a:r>
          </a:p>
          <a:p>
            <a:pPr marL="457200" indent="-457200" algn="just">
              <a:buFont typeface="+mj-lt"/>
              <a:buAutoNum type="arabicPeriod"/>
            </a:pPr>
            <a:r>
              <a:rPr lang="en-IN" dirty="0"/>
              <a:t>The Content- body of knowledge</a:t>
            </a:r>
          </a:p>
          <a:p>
            <a:pPr marL="457200" indent="-457200" algn="just">
              <a:buFont typeface="+mj-lt"/>
              <a:buAutoNum type="arabicPeriod"/>
            </a:pPr>
            <a:r>
              <a:rPr lang="en-IN" dirty="0"/>
              <a:t>Evaluation</a:t>
            </a:r>
          </a:p>
        </p:txBody>
      </p:sp>
    </p:spTree>
    <p:extLst>
      <p:ext uri="{BB962C8B-B14F-4D97-AF65-F5344CB8AC3E}">
        <p14:creationId xmlns:p14="http://schemas.microsoft.com/office/powerpoint/2010/main" val="3748604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CB7B2-990C-4976-A300-0F138528E2AB}"/>
              </a:ext>
            </a:extLst>
          </p:cNvPr>
          <p:cNvSpPr>
            <a:spLocks noGrp="1"/>
          </p:cNvSpPr>
          <p:nvPr>
            <p:ph type="title"/>
          </p:nvPr>
        </p:nvSpPr>
        <p:spPr/>
        <p:txBody>
          <a:bodyPr/>
          <a:lstStyle/>
          <a:p>
            <a:r>
              <a:rPr lang="en-IN" dirty="0"/>
              <a:t>Merits of Discussion</a:t>
            </a:r>
          </a:p>
        </p:txBody>
      </p:sp>
      <p:sp>
        <p:nvSpPr>
          <p:cNvPr id="3" name="Content Placeholder 2">
            <a:extLst>
              <a:ext uri="{FF2B5EF4-FFF2-40B4-BE49-F238E27FC236}">
                <a16:creationId xmlns:a16="http://schemas.microsoft.com/office/drawing/2014/main" id="{696B41C9-FC7A-470E-8988-A2CFE42FAF13}"/>
              </a:ext>
            </a:extLst>
          </p:cNvPr>
          <p:cNvSpPr>
            <a:spLocks noGrp="1"/>
          </p:cNvSpPr>
          <p:nvPr>
            <p:ph idx="1"/>
          </p:nvPr>
        </p:nvSpPr>
        <p:spPr>
          <a:xfrm>
            <a:off x="212035" y="2027582"/>
            <a:ext cx="11595652" cy="4651513"/>
          </a:xfrm>
        </p:spPr>
        <p:txBody>
          <a:bodyPr>
            <a:normAutofit fontScale="92500" lnSpcReduction="20000"/>
          </a:bodyPr>
          <a:lstStyle/>
          <a:p>
            <a:r>
              <a:rPr lang="en-IN" dirty="0"/>
              <a:t>It helps in clarifying issues</a:t>
            </a:r>
          </a:p>
          <a:p>
            <a:r>
              <a:rPr lang="en-IN" dirty="0"/>
              <a:t>It helps students in discovering what they do not know and what they have overlooked</a:t>
            </a:r>
          </a:p>
          <a:p>
            <a:r>
              <a:rPr lang="en-IN" dirty="0"/>
              <a:t>It helps students in discovering what they do not know and what they have overlooked</a:t>
            </a:r>
          </a:p>
          <a:p>
            <a:r>
              <a:rPr lang="en-IN" dirty="0"/>
              <a:t>It engenders more reflection . It is farther from rote learning</a:t>
            </a:r>
          </a:p>
          <a:p>
            <a:r>
              <a:rPr lang="en-IN" dirty="0"/>
              <a:t>It represents a type of pooled knowledge, ideas, and feelings of several persons.</a:t>
            </a:r>
          </a:p>
          <a:p>
            <a:r>
              <a:rPr lang="en-IN" dirty="0"/>
              <a:t>It develops team spirit</a:t>
            </a:r>
          </a:p>
          <a:p>
            <a:r>
              <a:rPr lang="en-IN" dirty="0"/>
              <a:t>It helps the teacher in discovering talented students who have potential for becoming good leaders</a:t>
            </a:r>
          </a:p>
          <a:p>
            <a:r>
              <a:rPr lang="en-IN" dirty="0"/>
              <a:t>It provides opportunities to the students to speak distinctly, stand and sit correctly, respect ideas of others , share interests, ask pertinent questions and comprehend the problem before the group</a:t>
            </a:r>
          </a:p>
          <a:p>
            <a:r>
              <a:rPr lang="en-IN" dirty="0"/>
              <a:t>It affords opportunities to the students to learn together, make suggestions, share responsibility, comprehend the topic, evaluate the findings and to summarise the results.</a:t>
            </a:r>
          </a:p>
        </p:txBody>
      </p:sp>
    </p:spTree>
    <p:extLst>
      <p:ext uri="{BB962C8B-B14F-4D97-AF65-F5344CB8AC3E}">
        <p14:creationId xmlns:p14="http://schemas.microsoft.com/office/powerpoint/2010/main" val="47695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BC0B6-22D2-4E0D-85E2-C37357DDE01F}"/>
              </a:ext>
            </a:extLst>
          </p:cNvPr>
          <p:cNvSpPr>
            <a:spLocks noGrp="1"/>
          </p:cNvSpPr>
          <p:nvPr>
            <p:ph type="title"/>
          </p:nvPr>
        </p:nvSpPr>
        <p:spPr/>
        <p:txBody>
          <a:bodyPr/>
          <a:lstStyle/>
          <a:p>
            <a:r>
              <a:rPr lang="en-IN" dirty="0"/>
              <a:t>Limitations of Discussion</a:t>
            </a:r>
          </a:p>
        </p:txBody>
      </p:sp>
      <p:sp>
        <p:nvSpPr>
          <p:cNvPr id="3" name="Content Placeholder 2">
            <a:extLst>
              <a:ext uri="{FF2B5EF4-FFF2-40B4-BE49-F238E27FC236}">
                <a16:creationId xmlns:a16="http://schemas.microsoft.com/office/drawing/2014/main" id="{55DC99F0-2A72-4C1B-89B2-6B6B452C4924}"/>
              </a:ext>
            </a:extLst>
          </p:cNvPr>
          <p:cNvSpPr>
            <a:spLocks noGrp="1"/>
          </p:cNvSpPr>
          <p:nvPr>
            <p:ph idx="1"/>
          </p:nvPr>
        </p:nvSpPr>
        <p:spPr/>
        <p:txBody>
          <a:bodyPr/>
          <a:lstStyle/>
          <a:p>
            <a:r>
              <a:rPr lang="en-IN" dirty="0"/>
              <a:t>It is not suitable in all topics</a:t>
            </a:r>
          </a:p>
          <a:p>
            <a:r>
              <a:rPr lang="en-IN" dirty="0"/>
              <a:t>It is likely to be dominated by a few students</a:t>
            </a:r>
          </a:p>
          <a:p>
            <a:r>
              <a:rPr lang="en-IN" dirty="0"/>
              <a:t>It is likely to go off the track</a:t>
            </a:r>
          </a:p>
          <a:p>
            <a:r>
              <a:rPr lang="en-IN" dirty="0"/>
              <a:t>It may lead to unpleasant feelings</a:t>
            </a:r>
          </a:p>
          <a:p>
            <a:r>
              <a:rPr lang="en-IN" dirty="0"/>
              <a:t>It may create emotional tensions</a:t>
            </a:r>
          </a:p>
          <a:p>
            <a:r>
              <a:rPr lang="en-IN" dirty="0"/>
              <a:t>It may involve unnecessary arguments</a:t>
            </a:r>
          </a:p>
          <a:p>
            <a:pPr marL="0" indent="0">
              <a:buNone/>
            </a:pPr>
            <a:endParaRPr lang="en-IN" dirty="0"/>
          </a:p>
        </p:txBody>
      </p:sp>
    </p:spTree>
    <p:extLst>
      <p:ext uri="{BB962C8B-B14F-4D97-AF65-F5344CB8AC3E}">
        <p14:creationId xmlns:p14="http://schemas.microsoft.com/office/powerpoint/2010/main" val="4065186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54534-94C2-4780-B2F8-CCC78B3914E1}"/>
              </a:ext>
            </a:extLst>
          </p:cNvPr>
          <p:cNvSpPr>
            <a:spLocks noGrp="1"/>
          </p:cNvSpPr>
          <p:nvPr>
            <p:ph type="title"/>
          </p:nvPr>
        </p:nvSpPr>
        <p:spPr/>
        <p:txBody>
          <a:bodyPr/>
          <a:lstStyle/>
          <a:p>
            <a:r>
              <a:rPr lang="en-IN" dirty="0"/>
              <a:t>Techniques of Organising a Discussion By A Teacher </a:t>
            </a:r>
          </a:p>
        </p:txBody>
      </p:sp>
      <p:sp>
        <p:nvSpPr>
          <p:cNvPr id="3" name="Content Placeholder 2">
            <a:extLst>
              <a:ext uri="{FF2B5EF4-FFF2-40B4-BE49-F238E27FC236}">
                <a16:creationId xmlns:a16="http://schemas.microsoft.com/office/drawing/2014/main" id="{0675CAEF-C6B5-423A-9295-5AEFF4C946EE}"/>
              </a:ext>
            </a:extLst>
          </p:cNvPr>
          <p:cNvSpPr>
            <a:spLocks noGrp="1"/>
          </p:cNvSpPr>
          <p:nvPr>
            <p:ph idx="1"/>
          </p:nvPr>
        </p:nvSpPr>
        <p:spPr>
          <a:xfrm>
            <a:off x="265043" y="2336873"/>
            <a:ext cx="11754679" cy="3599316"/>
          </a:xfrm>
        </p:spPr>
        <p:txBody>
          <a:bodyPr>
            <a:normAutofit fontScale="92500" lnSpcReduction="20000"/>
          </a:bodyPr>
          <a:lstStyle/>
          <a:p>
            <a:pPr algn="just"/>
            <a:r>
              <a:rPr lang="en-IN" dirty="0"/>
              <a:t>Introducing a topic or a problem by the teacher by giving points or explanation to serve as the basis of discussion</a:t>
            </a:r>
          </a:p>
          <a:p>
            <a:pPr algn="just"/>
            <a:r>
              <a:rPr lang="en-IN" dirty="0"/>
              <a:t>Calling upon a pupil by the teacher to give facts, describe a scene or situation, explain an incident, event or happening for getting the discussion started.</a:t>
            </a:r>
          </a:p>
          <a:p>
            <a:pPr algn="just"/>
            <a:r>
              <a:rPr lang="en-IN" dirty="0"/>
              <a:t>Preparing an outline of points co-operatively by the teacher and a few students which may become the starting point of discussion.</a:t>
            </a:r>
          </a:p>
          <a:p>
            <a:pPr algn="just"/>
            <a:r>
              <a:rPr lang="en-IN" dirty="0"/>
              <a:t>Asking the students to describe their own experience connected with the subject or the topic or the problem</a:t>
            </a:r>
          </a:p>
          <a:p>
            <a:pPr algn="just"/>
            <a:r>
              <a:rPr lang="en-IN" dirty="0"/>
              <a:t>Presenting detailed papers by the students and teachers and discussing  them in the class</a:t>
            </a:r>
          </a:p>
          <a:p>
            <a:pPr algn="just"/>
            <a:r>
              <a:rPr lang="en-IN" dirty="0"/>
              <a:t>Showing special papers and pictures, charts diagrams and projects and discussing them in the class.</a:t>
            </a:r>
          </a:p>
        </p:txBody>
      </p:sp>
    </p:spTree>
    <p:extLst>
      <p:ext uri="{BB962C8B-B14F-4D97-AF65-F5344CB8AC3E}">
        <p14:creationId xmlns:p14="http://schemas.microsoft.com/office/powerpoint/2010/main" val="1596713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F8121-51DF-40B7-8C7F-D80FEFE87F8D}"/>
              </a:ext>
            </a:extLst>
          </p:cNvPr>
          <p:cNvSpPr>
            <a:spLocks noGrp="1"/>
          </p:cNvSpPr>
          <p:nvPr>
            <p:ph type="title"/>
          </p:nvPr>
        </p:nvSpPr>
        <p:spPr>
          <a:xfrm>
            <a:off x="1" y="753228"/>
            <a:ext cx="10294182" cy="1080938"/>
          </a:xfrm>
        </p:spPr>
        <p:txBody>
          <a:bodyPr/>
          <a:lstStyle/>
          <a:p>
            <a:r>
              <a:rPr lang="en-IN" dirty="0"/>
              <a:t>Role of Teacher to Direct The Group-Discussions</a:t>
            </a:r>
          </a:p>
        </p:txBody>
      </p:sp>
      <p:sp>
        <p:nvSpPr>
          <p:cNvPr id="3" name="Content Placeholder 2">
            <a:extLst>
              <a:ext uri="{FF2B5EF4-FFF2-40B4-BE49-F238E27FC236}">
                <a16:creationId xmlns:a16="http://schemas.microsoft.com/office/drawing/2014/main" id="{60AA398E-14E7-47EC-BBDE-DB141053EBBC}"/>
              </a:ext>
            </a:extLst>
          </p:cNvPr>
          <p:cNvSpPr>
            <a:spLocks noGrp="1"/>
          </p:cNvSpPr>
          <p:nvPr>
            <p:ph idx="1"/>
          </p:nvPr>
        </p:nvSpPr>
        <p:spPr>
          <a:xfrm>
            <a:off x="680321" y="2336873"/>
            <a:ext cx="10294182" cy="4315718"/>
          </a:xfrm>
        </p:spPr>
        <p:txBody>
          <a:bodyPr>
            <a:normAutofit fontScale="92500" lnSpcReduction="20000"/>
          </a:bodyPr>
          <a:lstStyle/>
          <a:p>
            <a:pPr algn="just"/>
            <a:r>
              <a:rPr lang="en-IN" dirty="0"/>
              <a:t>Students should be well acquainted with the significance of the topic its nature and scope and reasons why the class should discuss it.</a:t>
            </a:r>
          </a:p>
          <a:p>
            <a:pPr algn="just"/>
            <a:r>
              <a:rPr lang="en-IN" dirty="0"/>
              <a:t>Discussions should be confined to important aspects.</a:t>
            </a:r>
          </a:p>
          <a:p>
            <a:pPr algn="just"/>
            <a:r>
              <a:rPr lang="en-IN" dirty="0"/>
              <a:t>Students should be encouraged to participate in the discussion</a:t>
            </a:r>
          </a:p>
          <a:p>
            <a:pPr algn="just"/>
            <a:r>
              <a:rPr lang="en-IN" dirty="0"/>
              <a:t>Ideas may be invited without pressure and embarrassment</a:t>
            </a:r>
          </a:p>
          <a:p>
            <a:pPr algn="just"/>
            <a:r>
              <a:rPr lang="en-IN" dirty="0"/>
              <a:t>Explanations, where needed, should be provided</a:t>
            </a:r>
          </a:p>
          <a:p>
            <a:pPr algn="just"/>
            <a:r>
              <a:rPr lang="en-IN" dirty="0"/>
              <a:t>Co-operation is needed than Competition</a:t>
            </a:r>
          </a:p>
          <a:p>
            <a:pPr algn="just"/>
            <a:r>
              <a:rPr lang="en-IN" dirty="0"/>
              <a:t>Efforts should be made to develop team spirit.</a:t>
            </a:r>
          </a:p>
          <a:p>
            <a:pPr algn="just"/>
            <a:r>
              <a:rPr lang="en-IN" dirty="0"/>
              <a:t>Doubts , mistakes and wrong interpretations should be cleared by the teacher</a:t>
            </a:r>
          </a:p>
          <a:p>
            <a:pPr algn="just"/>
            <a:r>
              <a:rPr lang="en-IN" dirty="0"/>
              <a:t>Facts and points should be summarised and evaluated</a:t>
            </a:r>
          </a:p>
          <a:p>
            <a:pPr algn="just"/>
            <a:r>
              <a:rPr lang="en-IN" dirty="0"/>
              <a:t>Only a few students are not allowed and shy students may be given training for removing their hesitation.</a:t>
            </a:r>
          </a:p>
        </p:txBody>
      </p:sp>
    </p:spTree>
    <p:extLst>
      <p:ext uri="{BB962C8B-B14F-4D97-AF65-F5344CB8AC3E}">
        <p14:creationId xmlns:p14="http://schemas.microsoft.com/office/powerpoint/2010/main" val="254572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5F55E-9BBB-4730-8B65-8C545B7EC7C1}"/>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6A392E1F-B9A5-441D-A7C1-60A9E01B991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57513" y="2324288"/>
            <a:ext cx="5300662" cy="3471231"/>
          </a:xfrm>
        </p:spPr>
      </p:pic>
    </p:spTree>
    <p:extLst>
      <p:ext uri="{BB962C8B-B14F-4D97-AF65-F5344CB8AC3E}">
        <p14:creationId xmlns:p14="http://schemas.microsoft.com/office/powerpoint/2010/main" val="53324465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140</TotalTime>
  <Words>601</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Bookman Old Style</vt:lpstr>
      <vt:lpstr>Trebuchet MS</vt:lpstr>
      <vt:lpstr>Berlin</vt:lpstr>
      <vt:lpstr>Various Methods Of Teaching History- Discussion Method</vt:lpstr>
      <vt:lpstr>Meaning &amp; Significance</vt:lpstr>
      <vt:lpstr>Essential Elements of Discussion Method</vt:lpstr>
      <vt:lpstr>Merits of Discussion</vt:lpstr>
      <vt:lpstr>Limitations of Discussion</vt:lpstr>
      <vt:lpstr>Techniques of Organising a Discussion By A Teacher </vt:lpstr>
      <vt:lpstr>Role of Teacher to Direct The Group-Discussions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Various Methods Of Teaching History- Biographical Method</dc:title>
  <dc:creator>anuradharoy2023@outlook.com</dc:creator>
  <cp:lastModifiedBy>anuradharoy2023@outlook.com</cp:lastModifiedBy>
  <cp:revision>63</cp:revision>
  <dcterms:created xsi:type="dcterms:W3CDTF">2024-10-28T04:28:47Z</dcterms:created>
  <dcterms:modified xsi:type="dcterms:W3CDTF">2024-10-30T05:31:51Z</dcterms:modified>
</cp:coreProperties>
</file>