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7004" autoAdjust="0"/>
    <p:restoredTop sz="94660"/>
  </p:normalViewPr>
  <p:slideViewPr>
    <p:cSldViewPr snapToGrid="0">
      <p:cViewPr varScale="1">
        <p:scale>
          <a:sx n="67" d="100"/>
          <a:sy n="67" d="100"/>
        </p:scale>
        <p:origin x="1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3731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072068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432526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0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8034590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3178800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426887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47303262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1316826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9440424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149528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3576345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6436507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8574385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82384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60434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3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7526517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040863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A59E98D5-FE46-4840-8272-F748D5C553BB}" type="datetimeFigureOut">
              <a:rPr lang="en-IN" smtClean="0"/>
              <a:t>28-10-2024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32E15C-AADF-469D-8296-75B20100CCAD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64533672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6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A710FDC-5C1D-4371-AA7F-357381D2634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02365" y="1219200"/>
            <a:ext cx="10495722" cy="3379305"/>
          </a:xfrm>
        </p:spPr>
        <p:txBody>
          <a:bodyPr/>
          <a:lstStyle/>
          <a:p>
            <a:r>
              <a:rPr lang="en-IN" sz="66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Various Methods Of Teaching History- B</a:t>
            </a:r>
            <a:r>
              <a:rPr lang="en-IN" sz="6600" b="1" dirty="0"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iographical</a:t>
            </a:r>
            <a:r>
              <a:rPr lang="en-IN" sz="6600" b="1" dirty="0">
                <a:effectLst/>
                <a:latin typeface="Bookman Old Style" panose="0205060405050502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Method</a:t>
            </a:r>
            <a:endParaRPr lang="en-IN" sz="6600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73EC470-17AD-4EE9-974A-E232E803B49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54955" y="4903303"/>
            <a:ext cx="8825658" cy="940905"/>
          </a:xfrm>
        </p:spPr>
        <p:txBody>
          <a:bodyPr/>
          <a:lstStyle/>
          <a:p>
            <a:r>
              <a:rPr lang="en-IN" dirty="0"/>
              <a:t>By Anuradha ROY</a:t>
            </a:r>
          </a:p>
          <a:p>
            <a:r>
              <a:rPr lang="en-IN" dirty="0"/>
              <a:t>Assistant PROFESSOR, </a:t>
            </a:r>
            <a:r>
              <a:rPr lang="en-IN" dirty="0" err="1"/>
              <a:t>namce</a:t>
            </a:r>
            <a:r>
              <a:rPr lang="en-IN" dirty="0"/>
              <a:t>(B.ED)</a:t>
            </a:r>
          </a:p>
        </p:txBody>
      </p:sp>
    </p:spTree>
    <p:extLst>
      <p:ext uri="{BB962C8B-B14F-4D97-AF65-F5344CB8AC3E}">
        <p14:creationId xmlns:p14="http://schemas.microsoft.com/office/powerpoint/2010/main" val="10106309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E974FD3-98B5-4D16-B63F-70D54977CA5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95130" y="609600"/>
            <a:ext cx="9255704" cy="1243648"/>
          </a:xfrm>
        </p:spPr>
        <p:txBody>
          <a:bodyPr/>
          <a:lstStyle/>
          <a:p>
            <a:r>
              <a:rPr lang="en-IN" dirty="0"/>
              <a:t>Meaning Of Source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8B6DD9-030E-4D93-86FE-294B37A678C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71062" y="2319130"/>
            <a:ext cx="9678792" cy="3929270"/>
          </a:xfrm>
        </p:spPr>
        <p:txBody>
          <a:bodyPr/>
          <a:lstStyle/>
          <a:p>
            <a:pPr algn="just"/>
            <a:r>
              <a:rPr lang="en-IN" sz="2800" dirty="0"/>
              <a:t>Source Method implies using original material and sources in the teaching and learning of history. By providing first hand experience this method leads to better understanding of the subject.</a:t>
            </a:r>
          </a:p>
          <a:p>
            <a:pPr marL="0" indent="0">
              <a:buNone/>
            </a:pPr>
            <a:endParaRPr lang="en-IN" dirty="0"/>
          </a:p>
          <a:p>
            <a:pPr marL="0" indent="0">
              <a:buNone/>
            </a:pPr>
            <a:endParaRPr lang="en-IN" sz="4400" dirty="0"/>
          </a:p>
        </p:txBody>
      </p:sp>
    </p:spTree>
    <p:extLst>
      <p:ext uri="{BB962C8B-B14F-4D97-AF65-F5344CB8AC3E}">
        <p14:creationId xmlns:p14="http://schemas.microsoft.com/office/powerpoint/2010/main" val="10049563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A26D3D-9D5C-4701-AEF5-4E259C49FFA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6111" y="198784"/>
            <a:ext cx="9404723" cy="861390"/>
          </a:xfrm>
        </p:spPr>
        <p:txBody>
          <a:bodyPr/>
          <a:lstStyle/>
          <a:p>
            <a:r>
              <a:rPr lang="en-IN" sz="4800" dirty="0"/>
              <a:t>			Classification </a:t>
            </a:r>
            <a:r>
              <a:rPr lang="en-IN" sz="4400" dirty="0"/>
              <a:t>Of</a:t>
            </a:r>
            <a:r>
              <a:rPr lang="en-IN" sz="4800" dirty="0"/>
              <a:t> Sources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7B3F98-8F7B-4DA3-BBCA-73B56121668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318052" y="1391479"/>
            <a:ext cx="5181599" cy="486486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dirty="0"/>
              <a:t>Sources may be classified as-----</a:t>
            </a:r>
          </a:p>
          <a:p>
            <a:pPr marL="457200" indent="-457200">
              <a:buAutoNum type="alphaLcPeriod"/>
            </a:pPr>
            <a:r>
              <a:rPr lang="en-IN" dirty="0"/>
              <a:t>Literary Resources---						</a:t>
            </a:r>
          </a:p>
          <a:p>
            <a:pPr marL="0" indent="0">
              <a:buNone/>
            </a:pPr>
            <a:r>
              <a:rPr lang="en-IN" b="1" dirty="0">
                <a:highlight>
                  <a:srgbClr val="00FFFF"/>
                </a:highlight>
              </a:rPr>
              <a:t>Religious Literature</a:t>
            </a:r>
            <a:r>
              <a:rPr lang="en-IN" b="1" dirty="0"/>
              <a:t>				 		</a:t>
            </a:r>
            <a:endParaRPr lang="en-IN" b="1" dirty="0">
              <a:highlight>
                <a:srgbClr val="00FFFF"/>
              </a:highlight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Hindu Literature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Buddhist Literature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Jain Literature</a:t>
            </a:r>
          </a:p>
          <a:p>
            <a:pPr marL="0" indent="0">
              <a:buNone/>
            </a:pPr>
            <a:r>
              <a:rPr lang="en-IN" b="1" dirty="0">
                <a:highlight>
                  <a:srgbClr val="00FFFF"/>
                </a:highlight>
              </a:rPr>
              <a:t>Secular Literature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Writings by foreigners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Bio-graphical works by historical persons and texts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/>
              <a:t>Literary Compositions</a:t>
            </a:r>
          </a:p>
          <a:p>
            <a:pPr marL="0" indent="0">
              <a:buNone/>
            </a:pPr>
            <a:r>
              <a:rPr lang="en-IN" dirty="0"/>
              <a:t> b.  </a:t>
            </a:r>
            <a:r>
              <a:rPr lang="en-IN" dirty="0" err="1"/>
              <a:t>Archeological</a:t>
            </a:r>
            <a:r>
              <a:rPr lang="en-IN" dirty="0"/>
              <a:t> Resources---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>
                <a:highlight>
                  <a:srgbClr val="00FFFF"/>
                </a:highlight>
              </a:rPr>
              <a:t>Inscriptions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>
                <a:highlight>
                  <a:srgbClr val="00FFFF"/>
                </a:highlight>
              </a:rPr>
              <a:t>Coins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en-IN" dirty="0">
                <a:highlight>
                  <a:srgbClr val="00FFFF"/>
                </a:highlight>
              </a:rPr>
              <a:t>Monuments, remnants of cities, art, pieces, potteries etc.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76203A7-66CD-429B-B628-4EBC6A694BF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499651" y="1391478"/>
            <a:ext cx="5738192" cy="4864859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IN" dirty="0"/>
              <a:t> Sources may be classified as—          </a:t>
            </a:r>
          </a:p>
          <a:p>
            <a:pPr>
              <a:buAutoNum type="alphaLcPeriod"/>
            </a:pPr>
            <a:r>
              <a:rPr lang="en-IN" dirty="0"/>
              <a:t>Primary Sources</a:t>
            </a:r>
          </a:p>
          <a:p>
            <a:r>
              <a:rPr lang="en-IN" dirty="0">
                <a:highlight>
                  <a:srgbClr val="00FFFF"/>
                </a:highlight>
              </a:rPr>
              <a:t>Physical Remains: </a:t>
            </a:r>
            <a:r>
              <a:rPr lang="en-IN" dirty="0"/>
              <a:t>Historical cities, clothing, human jewels, pottery, utensils, building, furniture, weapons, museums, portraits coins, stamps, historical paintings</a:t>
            </a:r>
          </a:p>
          <a:p>
            <a:r>
              <a:rPr lang="en-IN" dirty="0">
                <a:highlight>
                  <a:srgbClr val="00FFFF"/>
                </a:highlight>
              </a:rPr>
              <a:t>Oral or Written Testimonies:</a:t>
            </a:r>
          </a:p>
          <a:p>
            <a:pPr marL="0" indent="0">
              <a:buNone/>
            </a:pPr>
            <a:r>
              <a:rPr lang="en-IN" dirty="0"/>
              <a:t>Oral: Stories, anecdotes</a:t>
            </a:r>
          </a:p>
          <a:p>
            <a:pPr marL="0" indent="0">
              <a:buNone/>
            </a:pPr>
            <a:r>
              <a:rPr lang="en-IN" dirty="0"/>
              <a:t>Written : Wills, </a:t>
            </a:r>
            <a:r>
              <a:rPr lang="en-IN" dirty="0" err="1"/>
              <a:t>affidafits</a:t>
            </a:r>
            <a:r>
              <a:rPr lang="en-IN" dirty="0"/>
              <a:t>, permits,  licenses, bills, magazines</a:t>
            </a:r>
          </a:p>
          <a:p>
            <a:r>
              <a:rPr lang="en-IN" dirty="0"/>
              <a:t>Secondary Sources</a:t>
            </a:r>
          </a:p>
          <a:p>
            <a:pPr marL="0" indent="0">
              <a:buNone/>
            </a:pPr>
            <a:r>
              <a:rPr lang="en-IN" dirty="0"/>
              <a:t>There are those document which are  written by those who are not in the scene of the event.</a:t>
            </a:r>
          </a:p>
          <a:p>
            <a:pPr marL="0" indent="0">
              <a:buNone/>
            </a:pPr>
            <a:r>
              <a:rPr lang="en-IN" dirty="0"/>
              <a:t>      May be the participant of that event or eye witness</a:t>
            </a:r>
          </a:p>
          <a:p>
            <a:pPr marL="0" indent="0">
              <a:buNone/>
            </a:pPr>
            <a:r>
              <a:rPr lang="en-IN" dirty="0"/>
              <a:t>       Many history textbooks and encyclopaedia are examples of secondary sources.</a:t>
            </a:r>
          </a:p>
          <a:p>
            <a:pPr marL="0" indent="0">
              <a:buNone/>
            </a:pP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6332365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AFC326-FB99-4298-8490-700078AF186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Use Of Source Method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A2C7607-10AD-4687-9837-22A8DE305F4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Pre lesson Uses: Visits to actual sites of monuments/forts/museums</a:t>
            </a:r>
          </a:p>
          <a:p>
            <a:pPr marL="0" indent="0">
              <a:buNone/>
            </a:pPr>
            <a:r>
              <a:rPr lang="en-IN" dirty="0"/>
              <a:t> or teacher can ask them to read some selected pages.</a:t>
            </a:r>
          </a:p>
          <a:p>
            <a:r>
              <a:rPr lang="en-IN" dirty="0"/>
              <a:t>Mid Lesson Uses: During the lesson the teacher may arrange real time situation</a:t>
            </a:r>
          </a:p>
          <a:p>
            <a:r>
              <a:rPr lang="en-IN" dirty="0"/>
              <a:t>Post Lesson Uses: Teacher may given assignments which need to use the resources, they may be encouraged to pursue their interest in a particular topic. Do some critical thinking and analysis &amp; prepare their own account.</a:t>
            </a:r>
          </a:p>
        </p:txBody>
      </p:sp>
    </p:spTree>
    <p:extLst>
      <p:ext uri="{BB962C8B-B14F-4D97-AF65-F5344CB8AC3E}">
        <p14:creationId xmlns:p14="http://schemas.microsoft.com/office/powerpoint/2010/main" val="311612865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100BDF1-C1C0-49A8-A693-B840D6B7A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1428504-7FFD-4160-9CC4-F000FEAC6DE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5132" y="1600200"/>
            <a:ext cx="9404722" cy="4648199"/>
          </a:xfrm>
        </p:spPr>
        <p:txBody>
          <a:bodyPr/>
          <a:lstStyle/>
          <a:p>
            <a:pPr algn="just"/>
            <a:r>
              <a:rPr lang="en-IN" dirty="0"/>
              <a:t>It would make historical facts appear real</a:t>
            </a:r>
          </a:p>
          <a:p>
            <a:pPr algn="just"/>
            <a:r>
              <a:rPr lang="en-IN" dirty="0"/>
              <a:t>It provides an opportunity to the pupils to learn history (Visiting museums, actual handling)</a:t>
            </a:r>
          </a:p>
          <a:p>
            <a:pPr algn="just"/>
            <a:r>
              <a:rPr lang="en-IN" dirty="0"/>
              <a:t>The source method offers groupwork, workshop regarding particular material</a:t>
            </a:r>
          </a:p>
          <a:p>
            <a:pPr algn="just"/>
            <a:r>
              <a:rPr lang="en-IN" dirty="0"/>
              <a:t>This method gives the pupil insight into the process of gathering historical facts so that they can develop historical senses</a:t>
            </a:r>
          </a:p>
          <a:p>
            <a:pPr algn="just"/>
            <a:r>
              <a:rPr lang="en-IN" dirty="0"/>
              <a:t>This method is suitable for higher and lower classes.</a:t>
            </a:r>
          </a:p>
          <a:p>
            <a:pPr algn="just"/>
            <a:r>
              <a:rPr lang="en-IN" dirty="0"/>
              <a:t>The source method make the subject history more concrete and more meaningful </a:t>
            </a:r>
          </a:p>
        </p:txBody>
      </p:sp>
    </p:spTree>
    <p:extLst>
      <p:ext uri="{BB962C8B-B14F-4D97-AF65-F5344CB8AC3E}">
        <p14:creationId xmlns:p14="http://schemas.microsoft.com/office/powerpoint/2010/main" val="12489092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825F7A4-5F5F-4CEE-9171-13627DCC6E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dirty="0"/>
              <a:t>Disadvantages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5C9FC9D-1C50-45F9-AB39-B3741BABE68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IN" dirty="0"/>
              <a:t>Original sources are sometimes not available for India</a:t>
            </a:r>
          </a:p>
          <a:p>
            <a:r>
              <a:rPr lang="en-IN" dirty="0"/>
              <a:t>Source method is quite lengthy</a:t>
            </a:r>
          </a:p>
          <a:p>
            <a:r>
              <a:rPr lang="en-IN" dirty="0"/>
              <a:t>Source method is too complex and technical</a:t>
            </a:r>
          </a:p>
        </p:txBody>
      </p:sp>
    </p:spTree>
    <p:extLst>
      <p:ext uri="{BB962C8B-B14F-4D97-AF65-F5344CB8AC3E}">
        <p14:creationId xmlns:p14="http://schemas.microsoft.com/office/powerpoint/2010/main" val="12036666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C5F55E-9BBB-4730-8B65-8C545B7EC7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A392E1F-B9A5-441D-A7C1-60A9E01B991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7513" y="2324288"/>
            <a:ext cx="5300662" cy="3471231"/>
          </a:xfrm>
        </p:spPr>
      </p:pic>
    </p:spTree>
    <p:extLst>
      <p:ext uri="{BB962C8B-B14F-4D97-AF65-F5344CB8AC3E}">
        <p14:creationId xmlns:p14="http://schemas.microsoft.com/office/powerpoint/2010/main" val="53324465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58</TotalTime>
  <Words>413</Words>
  <Application>Microsoft Office PowerPoint</Application>
  <PresentationFormat>Widescreen</PresentationFormat>
  <Paragraphs>46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3" baseType="lpstr">
      <vt:lpstr>Arial</vt:lpstr>
      <vt:lpstr>Bookman Old Style</vt:lpstr>
      <vt:lpstr>Century Gothic</vt:lpstr>
      <vt:lpstr>Wingdings</vt:lpstr>
      <vt:lpstr>Wingdings 3</vt:lpstr>
      <vt:lpstr>Ion</vt:lpstr>
      <vt:lpstr>Various Methods Of Teaching History- Biographical Method</vt:lpstr>
      <vt:lpstr>Meaning Of Source Method</vt:lpstr>
      <vt:lpstr>   Classification Of Sources</vt:lpstr>
      <vt:lpstr>Use Of Source Method</vt:lpstr>
      <vt:lpstr>Advantages</vt:lpstr>
      <vt:lpstr>Disadvantages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Various Methods Of Teaching History- Biographical Method</dc:title>
  <dc:creator>anuradharoy2023@outlook.com</dc:creator>
  <cp:lastModifiedBy>anuradharoy2023@outlook.com</cp:lastModifiedBy>
  <cp:revision>38</cp:revision>
  <dcterms:created xsi:type="dcterms:W3CDTF">2024-10-28T04:28:47Z</dcterms:created>
  <dcterms:modified xsi:type="dcterms:W3CDTF">2024-10-28T05:46:41Z</dcterms:modified>
</cp:coreProperties>
</file>