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varScale="1">
        <p:scale>
          <a:sx n="67" d="100"/>
          <a:sy n="67" d="100"/>
        </p:scale>
        <p:origin x="102"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presProps" Target="pres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tableStyles" Target="tableStyle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85505C7-0DFB-4BA7-B18E-998DBE80961B}" type="datetimeFigureOut">
              <a:rPr lang="en-IN" smtClean="0"/>
              <a:t>01-10-2024</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6F4891A5-0D06-4623-B99D-A40540BD6DFB}"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1143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5505C7-0DFB-4BA7-B18E-998DBE80961B}" type="datetimeFigureOut">
              <a:rPr lang="en-IN" smtClean="0"/>
              <a:t>01-10-2024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F4891A5-0D06-4623-B99D-A40540BD6DFB}" type="slidenum">
              <a:rPr lang="en-IN" smtClean="0"/>
              <a:t>‹#›</a:t>
            </a:fld>
            <a:endParaRPr lang="en-IN"/>
          </a:p>
        </p:txBody>
      </p:sp>
    </p:spTree>
    <p:extLst>
      <p:ext uri="{BB962C8B-B14F-4D97-AF65-F5344CB8AC3E}">
        <p14:creationId xmlns:p14="http://schemas.microsoft.com/office/powerpoint/2010/main" val="2088462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5505C7-0DFB-4BA7-B18E-998DBE80961B}" type="datetimeFigureOut">
              <a:rPr lang="en-IN" smtClean="0"/>
              <a:t>01-10-2024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F4891A5-0D06-4623-B99D-A40540BD6DFB}"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6517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5505C7-0DFB-4BA7-B18E-998DBE80961B}" type="datetimeFigureOut">
              <a:rPr lang="en-IN" smtClean="0"/>
              <a:t>01-10-2024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F4891A5-0D06-4623-B99D-A40540BD6DFB}"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9827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5505C7-0DFB-4BA7-B18E-998DBE80961B}" type="datetimeFigureOut">
              <a:rPr lang="en-IN" smtClean="0"/>
              <a:t>01-10-2024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F4891A5-0D06-4623-B99D-A40540BD6DFB}" type="slidenum">
              <a:rPr lang="en-IN" smtClean="0"/>
              <a:t>‹#›</a:t>
            </a:fld>
            <a:endParaRPr lang="en-IN"/>
          </a:p>
        </p:txBody>
      </p:sp>
    </p:spTree>
    <p:extLst>
      <p:ext uri="{BB962C8B-B14F-4D97-AF65-F5344CB8AC3E}">
        <p14:creationId xmlns:p14="http://schemas.microsoft.com/office/powerpoint/2010/main" val="1187393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5505C7-0DFB-4BA7-B18E-998DBE80961B}" type="datetimeFigureOut">
              <a:rPr lang="en-IN" smtClean="0"/>
              <a:t>01-10-2024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F4891A5-0D06-4623-B99D-A40540BD6DFB}"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3086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5505C7-0DFB-4BA7-B18E-998DBE80961B}" type="datetimeFigureOut">
              <a:rPr lang="en-IN" smtClean="0"/>
              <a:t>01-10-2024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F4891A5-0D06-4623-B99D-A40540BD6DFB}"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3257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5505C7-0DFB-4BA7-B18E-998DBE80961B}" type="datetimeFigureOut">
              <a:rPr lang="en-IN" smtClean="0"/>
              <a:t>01-10-2024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F4891A5-0D06-4623-B99D-A40540BD6DFB}"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8587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5505C7-0DFB-4BA7-B18E-998DBE80961B}" type="datetimeFigureOut">
              <a:rPr lang="en-IN" smtClean="0"/>
              <a:t>01-10-2024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F4891A5-0D06-4623-B99D-A40540BD6DFB}"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2636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5505C7-0DFB-4BA7-B18E-998DBE80961B}" type="datetimeFigureOut">
              <a:rPr lang="en-IN" smtClean="0"/>
              <a:t>01-10-2024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F4891A5-0D06-4623-B99D-A40540BD6DFB}" type="slidenum">
              <a:rPr lang="en-IN" smtClean="0"/>
              <a:t>‹#›</a:t>
            </a:fld>
            <a:endParaRPr lang="en-IN"/>
          </a:p>
        </p:txBody>
      </p:sp>
    </p:spTree>
    <p:extLst>
      <p:ext uri="{BB962C8B-B14F-4D97-AF65-F5344CB8AC3E}">
        <p14:creationId xmlns:p14="http://schemas.microsoft.com/office/powerpoint/2010/main" val="1611403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5505C7-0DFB-4BA7-B18E-998DBE80961B}" type="datetimeFigureOut">
              <a:rPr lang="en-IN" smtClean="0"/>
              <a:t>01-10-2024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F4891A5-0D06-4623-B99D-A40540BD6DFB}"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7729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5505C7-0DFB-4BA7-B18E-998DBE80961B}" type="datetimeFigureOut">
              <a:rPr lang="en-IN" smtClean="0"/>
              <a:t>01-10-2024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F4891A5-0D06-4623-B99D-A40540BD6DFB}" type="slidenum">
              <a:rPr lang="en-IN" smtClean="0"/>
              <a:t>‹#›</a:t>
            </a:fld>
            <a:endParaRPr lang="en-IN"/>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3074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5505C7-0DFB-4BA7-B18E-998DBE80961B}" type="datetimeFigureOut">
              <a:rPr lang="en-IN" smtClean="0"/>
              <a:t>01-10-2024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F4891A5-0D06-4623-B99D-A40540BD6DFB}"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6689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5505C7-0DFB-4BA7-B18E-998DBE80961B}" type="datetimeFigureOut">
              <a:rPr lang="en-IN" smtClean="0"/>
              <a:t>01-10-2024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F4891A5-0D06-4623-B99D-A40540BD6DFB}"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8387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5505C7-0DFB-4BA7-B18E-998DBE80961B}" type="datetimeFigureOut">
              <a:rPr lang="en-IN" smtClean="0"/>
              <a:t>01-10-2024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F4891A5-0D06-4623-B99D-A40540BD6DFB}" type="slidenum">
              <a:rPr lang="en-IN" smtClean="0"/>
              <a:t>‹#›</a:t>
            </a:fld>
            <a:endParaRPr lang="en-IN"/>
          </a:p>
        </p:txBody>
      </p:sp>
    </p:spTree>
    <p:extLst>
      <p:ext uri="{BB962C8B-B14F-4D97-AF65-F5344CB8AC3E}">
        <p14:creationId xmlns:p14="http://schemas.microsoft.com/office/powerpoint/2010/main" val="674191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5505C7-0DFB-4BA7-B18E-998DBE80961B}" type="datetimeFigureOut">
              <a:rPr lang="en-IN" smtClean="0"/>
              <a:t>01-10-2024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F4891A5-0D06-4623-B99D-A40540BD6DFB}"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3997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5505C7-0DFB-4BA7-B18E-998DBE80961B}" type="datetimeFigureOut">
              <a:rPr lang="en-IN" smtClean="0"/>
              <a:t>01-10-2024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F4891A5-0D06-4623-B99D-A40540BD6DFB}" type="slidenum">
              <a:rPr lang="en-IN" smtClean="0"/>
              <a:t>‹#›</a:t>
            </a:fld>
            <a:endParaRPr lang="en-IN"/>
          </a:p>
        </p:txBody>
      </p:sp>
    </p:spTree>
    <p:extLst>
      <p:ext uri="{BB962C8B-B14F-4D97-AF65-F5344CB8AC3E}">
        <p14:creationId xmlns:p14="http://schemas.microsoft.com/office/powerpoint/2010/main" val="3732065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4.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3.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85505C7-0DFB-4BA7-B18E-998DBE80961B}" type="datetimeFigureOut">
              <a:rPr lang="en-IN" smtClean="0"/>
              <a:t>01-10-2024</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F4891A5-0D06-4623-B99D-A40540BD6DFB}" type="slidenum">
              <a:rPr lang="en-IN" smtClean="0"/>
              <a:t>‹#›</a:t>
            </a:fld>
            <a:endParaRPr lang="en-IN"/>
          </a:p>
        </p:txBody>
      </p:sp>
    </p:spTree>
    <p:extLst>
      <p:ext uri="{BB962C8B-B14F-4D97-AF65-F5344CB8AC3E}">
        <p14:creationId xmlns:p14="http://schemas.microsoft.com/office/powerpoint/2010/main" val="185168107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hyperlink" Target="https://www.nu.edu/college/school-of-education/" TargetMode="Externa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50DCB-7CF1-4A61-BA2D-6683BB8423CF}"/>
              </a:ext>
            </a:extLst>
          </p:cNvPr>
          <p:cNvSpPr>
            <a:spLocks noGrp="1"/>
          </p:cNvSpPr>
          <p:nvPr>
            <p:ph type="ctrTitle"/>
          </p:nvPr>
        </p:nvSpPr>
        <p:spPr>
          <a:xfrm>
            <a:off x="1943100" y="1871131"/>
            <a:ext cx="8015288" cy="1515533"/>
          </a:xfrm>
        </p:spPr>
        <p:txBody>
          <a:bodyPr/>
          <a:lstStyle/>
          <a:p>
            <a:r>
              <a:rPr lang="en-IN" dirty="0"/>
              <a:t>	</a:t>
            </a:r>
            <a:r>
              <a:rPr lang="en-IN" sz="4800" b="1" dirty="0"/>
              <a:t>Qualities Of Social Science Teacher</a:t>
            </a:r>
            <a:endParaRPr lang="en-IN" b="1" dirty="0"/>
          </a:p>
        </p:txBody>
      </p:sp>
      <p:sp>
        <p:nvSpPr>
          <p:cNvPr id="3" name="Subtitle 2">
            <a:extLst>
              <a:ext uri="{FF2B5EF4-FFF2-40B4-BE49-F238E27FC236}">
                <a16:creationId xmlns:a16="http://schemas.microsoft.com/office/drawing/2014/main" id="{B8AF7AD1-1B98-4B40-97D1-89C23CDE53F2}"/>
              </a:ext>
            </a:extLst>
          </p:cNvPr>
          <p:cNvSpPr>
            <a:spLocks noGrp="1"/>
          </p:cNvSpPr>
          <p:nvPr>
            <p:ph type="subTitle" idx="1"/>
          </p:nvPr>
        </p:nvSpPr>
        <p:spPr/>
        <p:txBody>
          <a:bodyPr/>
          <a:lstStyle/>
          <a:p>
            <a:r>
              <a:rPr lang="en-IN" dirty="0"/>
              <a:t>By Anuradha Roy</a:t>
            </a:r>
          </a:p>
          <a:p>
            <a:r>
              <a:rPr lang="en-IN" dirty="0"/>
              <a:t>Assistant Professor Of NAMCE(</a:t>
            </a:r>
            <a:r>
              <a:rPr lang="en-IN" dirty="0" err="1"/>
              <a:t>B.Ed</a:t>
            </a:r>
            <a:r>
              <a:rPr lang="en-IN" dirty="0"/>
              <a:t>)</a:t>
            </a:r>
          </a:p>
        </p:txBody>
      </p:sp>
    </p:spTree>
    <p:extLst>
      <p:ext uri="{BB962C8B-B14F-4D97-AF65-F5344CB8AC3E}">
        <p14:creationId xmlns:p14="http://schemas.microsoft.com/office/powerpoint/2010/main" val="1270131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B7E12-C3D0-4A1A-B603-DD19E308E493}"/>
              </a:ext>
            </a:extLst>
          </p:cNvPr>
          <p:cNvSpPr>
            <a:spLocks noGrp="1"/>
          </p:cNvSpPr>
          <p:nvPr>
            <p:ph type="title"/>
          </p:nvPr>
        </p:nvSpPr>
        <p:spPr/>
        <p:txBody>
          <a:bodyPr/>
          <a:lstStyle/>
          <a:p>
            <a:endParaRPr lang="en-IN"/>
          </a:p>
        </p:txBody>
      </p:sp>
      <p:pic>
        <p:nvPicPr>
          <p:cNvPr id="1026" name="Picture 2" descr="38,222 Thank You Stock Photos - Free &amp; Royalty-Free Stock ...">
            <a:extLst>
              <a:ext uri="{FF2B5EF4-FFF2-40B4-BE49-F238E27FC236}">
                <a16:creationId xmlns:a16="http://schemas.microsoft.com/office/drawing/2014/main" id="{19808A2F-9580-4658-9B39-BE76894E910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52862" y="2477049"/>
            <a:ext cx="4486275" cy="2937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949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50D07-1574-4CF0-B043-2F30217874B5}"/>
              </a:ext>
            </a:extLst>
          </p:cNvPr>
          <p:cNvSpPr>
            <a:spLocks noGrp="1"/>
          </p:cNvSpPr>
          <p:nvPr>
            <p:ph type="title"/>
          </p:nvPr>
        </p:nvSpPr>
        <p:spPr/>
        <p:txBody>
          <a:bodyPr/>
          <a:lstStyle/>
          <a:p>
            <a:r>
              <a:rPr lang="en-IN" dirty="0"/>
              <a:t>Introduction</a:t>
            </a:r>
          </a:p>
        </p:txBody>
      </p:sp>
      <p:sp>
        <p:nvSpPr>
          <p:cNvPr id="3" name="Content Placeholder 2">
            <a:extLst>
              <a:ext uri="{FF2B5EF4-FFF2-40B4-BE49-F238E27FC236}">
                <a16:creationId xmlns:a16="http://schemas.microsoft.com/office/drawing/2014/main" id="{11949BFD-08E2-424A-8141-A93B11D47B53}"/>
              </a:ext>
            </a:extLst>
          </p:cNvPr>
          <p:cNvSpPr>
            <a:spLocks noGrp="1"/>
          </p:cNvSpPr>
          <p:nvPr>
            <p:ph idx="1"/>
          </p:nvPr>
        </p:nvSpPr>
        <p:spPr/>
        <p:txBody>
          <a:bodyPr>
            <a:normAutofit lnSpcReduction="10000"/>
          </a:bodyPr>
          <a:lstStyle/>
          <a:p>
            <a:r>
              <a:rPr lang="en-IN" b="0" i="0" dirty="0">
                <a:solidFill>
                  <a:srgbClr val="333333"/>
                </a:solidFill>
                <a:effectLst/>
                <a:latin typeface="Baskerville Old Face" panose="02020602080505020303" pitchFamily="18" charset="0"/>
              </a:rPr>
              <a:t>When you think back on your own education, there’s probably a teacher who stands out as an exceptional source of encouragement and inspiration. Maybe it was a college professor who inspired you to change your career field — or, maybe it was a kindergarten teacher whose simple acts of kindness made a positive difference in your childhood. But no matter what grade you were in or what subject you were studying, chances are your favourite teacher possessed many of the skills and characteristics that are featured on this list, which breaks down the qualities of a good teacher in detail.</a:t>
            </a:r>
            <a:endParaRPr lang="en-IN" dirty="0">
              <a:latin typeface="Baskerville Old Face" panose="02020602080505020303" pitchFamily="18" charset="0"/>
            </a:endParaRPr>
          </a:p>
        </p:txBody>
      </p:sp>
    </p:spTree>
    <p:extLst>
      <p:ext uri="{BB962C8B-B14F-4D97-AF65-F5344CB8AC3E}">
        <p14:creationId xmlns:p14="http://schemas.microsoft.com/office/powerpoint/2010/main" val="3201579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2A4F6-A89D-4382-A275-620781ADAB36}"/>
              </a:ext>
            </a:extLst>
          </p:cNvPr>
          <p:cNvSpPr>
            <a:spLocks noGrp="1"/>
          </p:cNvSpPr>
          <p:nvPr>
            <p:ph type="title"/>
          </p:nvPr>
        </p:nvSpPr>
        <p:spPr/>
        <p:txBody>
          <a:bodyPr/>
          <a:lstStyle/>
          <a:p>
            <a:r>
              <a:rPr lang="en-IN" dirty="0"/>
              <a:t>Qualities …</a:t>
            </a:r>
          </a:p>
        </p:txBody>
      </p:sp>
      <p:sp>
        <p:nvSpPr>
          <p:cNvPr id="3" name="Content Placeholder 2">
            <a:extLst>
              <a:ext uri="{FF2B5EF4-FFF2-40B4-BE49-F238E27FC236}">
                <a16:creationId xmlns:a16="http://schemas.microsoft.com/office/drawing/2014/main" id="{E1C4DD29-9E92-4321-8356-F5D281603D31}"/>
              </a:ext>
            </a:extLst>
          </p:cNvPr>
          <p:cNvSpPr>
            <a:spLocks noGrp="1"/>
          </p:cNvSpPr>
          <p:nvPr>
            <p:ph idx="1"/>
          </p:nvPr>
        </p:nvSpPr>
        <p:spPr/>
        <p:txBody>
          <a:bodyPr/>
          <a:lstStyle/>
          <a:p>
            <a:r>
              <a:rPr lang="en-IN" dirty="0"/>
              <a:t>Objectivity</a:t>
            </a:r>
          </a:p>
          <a:p>
            <a:r>
              <a:rPr lang="en-IN" dirty="0"/>
              <a:t>Deep knowledge of the subject</a:t>
            </a:r>
          </a:p>
          <a:p>
            <a:r>
              <a:rPr lang="en-IN" dirty="0"/>
              <a:t>A well informed teacher</a:t>
            </a:r>
          </a:p>
          <a:p>
            <a:r>
              <a:rPr lang="en-IN" dirty="0"/>
              <a:t>Widely travelled person</a:t>
            </a:r>
          </a:p>
          <a:p>
            <a:r>
              <a:rPr lang="en-IN" dirty="0"/>
              <a:t>A good communicator, a good personality and scholarship.</a:t>
            </a:r>
          </a:p>
          <a:p>
            <a:r>
              <a:rPr lang="en-IN" dirty="0"/>
              <a:t>Skilled in the use of technological aids</a:t>
            </a:r>
          </a:p>
        </p:txBody>
      </p:sp>
    </p:spTree>
    <p:extLst>
      <p:ext uri="{BB962C8B-B14F-4D97-AF65-F5344CB8AC3E}">
        <p14:creationId xmlns:p14="http://schemas.microsoft.com/office/powerpoint/2010/main" val="2025777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D8885-7850-4D71-A4D1-6C9D0BC9903D}"/>
              </a:ext>
            </a:extLst>
          </p:cNvPr>
          <p:cNvSpPr>
            <a:spLocks noGrp="1"/>
          </p:cNvSpPr>
          <p:nvPr>
            <p:ph type="title"/>
          </p:nvPr>
        </p:nvSpPr>
        <p:spPr>
          <a:xfrm>
            <a:off x="1295402" y="982132"/>
            <a:ext cx="9601196" cy="989543"/>
          </a:xfrm>
        </p:spPr>
        <p:txBody>
          <a:bodyPr/>
          <a:lstStyle/>
          <a:p>
            <a:r>
              <a:rPr lang="en-IN" dirty="0"/>
              <a:t>Continues…</a:t>
            </a:r>
          </a:p>
        </p:txBody>
      </p:sp>
      <p:sp>
        <p:nvSpPr>
          <p:cNvPr id="3" name="Content Placeholder 2">
            <a:extLst>
              <a:ext uri="{FF2B5EF4-FFF2-40B4-BE49-F238E27FC236}">
                <a16:creationId xmlns:a16="http://schemas.microsoft.com/office/drawing/2014/main" id="{B50DA9F0-0BDE-440D-A5EE-A833790A28A4}"/>
              </a:ext>
            </a:extLst>
          </p:cNvPr>
          <p:cNvSpPr>
            <a:spLocks noGrp="1"/>
          </p:cNvSpPr>
          <p:nvPr>
            <p:ph idx="1"/>
          </p:nvPr>
        </p:nvSpPr>
        <p:spPr>
          <a:xfrm>
            <a:off x="1295401" y="1971675"/>
            <a:ext cx="9601196" cy="3904193"/>
          </a:xfrm>
        </p:spPr>
        <p:txBody>
          <a:bodyPr>
            <a:normAutofit lnSpcReduction="10000"/>
          </a:bodyPr>
          <a:lstStyle/>
          <a:p>
            <a:r>
              <a:rPr lang="en-IN" dirty="0"/>
              <a:t>An honest interpreter of various experience</a:t>
            </a:r>
          </a:p>
          <a:p>
            <a:r>
              <a:rPr lang="en-IN" dirty="0"/>
              <a:t>Good physical appearance.</a:t>
            </a:r>
          </a:p>
          <a:p>
            <a:r>
              <a:rPr lang="en-IN" dirty="0"/>
              <a:t>Good story teller.</a:t>
            </a:r>
          </a:p>
          <a:p>
            <a:r>
              <a:rPr lang="en-IN" dirty="0"/>
              <a:t>Clear and pleasant voice</a:t>
            </a:r>
          </a:p>
          <a:p>
            <a:r>
              <a:rPr lang="en-IN" dirty="0"/>
              <a:t>Friendly and sympathetic, understanding and creative imagination.</a:t>
            </a:r>
          </a:p>
          <a:p>
            <a:r>
              <a:rPr lang="en-IN" dirty="0"/>
              <a:t>Honesty, Sincerity and Impartiality.</a:t>
            </a:r>
          </a:p>
          <a:p>
            <a:r>
              <a:rPr lang="en-IN" dirty="0"/>
              <a:t>Tactfulness, patience and self control.</a:t>
            </a:r>
          </a:p>
          <a:p>
            <a:r>
              <a:rPr lang="en-IN" dirty="0"/>
              <a:t>Sound mental health.</a:t>
            </a:r>
          </a:p>
          <a:p>
            <a:endParaRPr lang="en-IN" dirty="0"/>
          </a:p>
          <a:p>
            <a:endParaRPr lang="en-IN" dirty="0"/>
          </a:p>
        </p:txBody>
      </p:sp>
    </p:spTree>
    <p:extLst>
      <p:ext uri="{BB962C8B-B14F-4D97-AF65-F5344CB8AC3E}">
        <p14:creationId xmlns:p14="http://schemas.microsoft.com/office/powerpoint/2010/main" val="1395517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93A05-2304-4A32-AF65-4161D3EA3661}"/>
              </a:ext>
            </a:extLst>
          </p:cNvPr>
          <p:cNvSpPr>
            <a:spLocks noGrp="1"/>
          </p:cNvSpPr>
          <p:nvPr>
            <p:ph type="title"/>
          </p:nvPr>
        </p:nvSpPr>
        <p:spPr>
          <a:xfrm>
            <a:off x="1443038" y="982133"/>
            <a:ext cx="9453560" cy="803806"/>
          </a:xfrm>
        </p:spPr>
        <p:txBody>
          <a:bodyPr/>
          <a:lstStyle/>
          <a:p>
            <a:r>
              <a:rPr lang="en-IN" dirty="0"/>
              <a:t>Continues…</a:t>
            </a:r>
          </a:p>
        </p:txBody>
      </p:sp>
      <p:sp>
        <p:nvSpPr>
          <p:cNvPr id="3" name="Content Placeholder 2">
            <a:extLst>
              <a:ext uri="{FF2B5EF4-FFF2-40B4-BE49-F238E27FC236}">
                <a16:creationId xmlns:a16="http://schemas.microsoft.com/office/drawing/2014/main" id="{116BD071-AF57-4512-AEB1-5AB1CCB02884}"/>
              </a:ext>
            </a:extLst>
          </p:cNvPr>
          <p:cNvSpPr>
            <a:spLocks noGrp="1"/>
          </p:cNvSpPr>
          <p:nvPr>
            <p:ph idx="1"/>
          </p:nvPr>
        </p:nvSpPr>
        <p:spPr>
          <a:xfrm>
            <a:off x="1295401" y="1785939"/>
            <a:ext cx="9601195" cy="4089929"/>
          </a:xfrm>
        </p:spPr>
        <p:txBody>
          <a:bodyPr>
            <a:normAutofit lnSpcReduction="10000"/>
          </a:bodyPr>
          <a:lstStyle/>
          <a:p>
            <a:r>
              <a:rPr lang="en-IN" dirty="0"/>
              <a:t>A sense of humour</a:t>
            </a:r>
          </a:p>
          <a:p>
            <a:r>
              <a:rPr lang="en-IN" dirty="0"/>
              <a:t>Faith in world citizenship and working knowledge of world</a:t>
            </a:r>
          </a:p>
          <a:p>
            <a:r>
              <a:rPr lang="en-IN" dirty="0"/>
              <a:t>Initiative and resourcefulness</a:t>
            </a:r>
          </a:p>
          <a:p>
            <a:r>
              <a:rPr lang="en-IN" dirty="0"/>
              <a:t>Organising and directive capacity</a:t>
            </a:r>
          </a:p>
          <a:p>
            <a:r>
              <a:rPr lang="en-IN" dirty="0"/>
              <a:t>A sound knowledge  of general and liberal education.</a:t>
            </a:r>
          </a:p>
          <a:p>
            <a:r>
              <a:rPr lang="en-IN" dirty="0"/>
              <a:t>Professional attitude</a:t>
            </a:r>
          </a:p>
          <a:p>
            <a:r>
              <a:rPr lang="en-IN" dirty="0"/>
              <a:t>Proficiency improvement</a:t>
            </a:r>
          </a:p>
          <a:p>
            <a:r>
              <a:rPr lang="en-IN" dirty="0"/>
              <a:t>Good relationship with pupils.</a:t>
            </a:r>
          </a:p>
          <a:p>
            <a:pPr marL="0" indent="0">
              <a:buNone/>
            </a:pPr>
            <a:endParaRPr lang="en-IN" dirty="0"/>
          </a:p>
          <a:p>
            <a:endParaRPr lang="en-IN" dirty="0"/>
          </a:p>
        </p:txBody>
      </p:sp>
    </p:spTree>
    <p:extLst>
      <p:ext uri="{BB962C8B-B14F-4D97-AF65-F5344CB8AC3E}">
        <p14:creationId xmlns:p14="http://schemas.microsoft.com/office/powerpoint/2010/main" val="1574100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43D8A-1CD1-4774-850F-3E4EFEC02F39}"/>
              </a:ext>
            </a:extLst>
          </p:cNvPr>
          <p:cNvSpPr>
            <a:spLocks noGrp="1"/>
          </p:cNvSpPr>
          <p:nvPr>
            <p:ph type="title"/>
          </p:nvPr>
        </p:nvSpPr>
        <p:spPr>
          <a:xfrm>
            <a:off x="1295402" y="982133"/>
            <a:ext cx="9601196" cy="846668"/>
          </a:xfrm>
        </p:spPr>
        <p:txBody>
          <a:bodyPr/>
          <a:lstStyle/>
          <a:p>
            <a:r>
              <a:rPr lang="en-IN" dirty="0"/>
              <a:t>Continues..</a:t>
            </a:r>
          </a:p>
        </p:txBody>
      </p:sp>
      <p:sp>
        <p:nvSpPr>
          <p:cNvPr id="3" name="Content Placeholder 2">
            <a:extLst>
              <a:ext uri="{FF2B5EF4-FFF2-40B4-BE49-F238E27FC236}">
                <a16:creationId xmlns:a16="http://schemas.microsoft.com/office/drawing/2014/main" id="{A77EFC16-4C90-4E05-BB25-D0CBC3F673C6}"/>
              </a:ext>
            </a:extLst>
          </p:cNvPr>
          <p:cNvSpPr>
            <a:spLocks noGrp="1"/>
          </p:cNvSpPr>
          <p:nvPr>
            <p:ph idx="1"/>
          </p:nvPr>
        </p:nvSpPr>
        <p:spPr>
          <a:xfrm>
            <a:off x="1295401" y="1828801"/>
            <a:ext cx="9601196" cy="4047067"/>
          </a:xfrm>
        </p:spPr>
        <p:txBody>
          <a:bodyPr>
            <a:normAutofit fontScale="92500" lnSpcReduction="10000"/>
          </a:bodyPr>
          <a:lstStyle/>
          <a:p>
            <a:r>
              <a:rPr lang="en-IN" dirty="0"/>
              <a:t>Faith in the subject and profession.</a:t>
            </a:r>
          </a:p>
          <a:p>
            <a:r>
              <a:rPr lang="en-IN" dirty="0"/>
              <a:t>Knowledge of the subject</a:t>
            </a:r>
          </a:p>
          <a:p>
            <a:r>
              <a:rPr lang="en-IN" dirty="0"/>
              <a:t>Capacity to understand student</a:t>
            </a:r>
          </a:p>
          <a:p>
            <a:r>
              <a:rPr lang="en-IN" dirty="0"/>
              <a:t>Knowledge of social problems</a:t>
            </a:r>
          </a:p>
          <a:p>
            <a:r>
              <a:rPr lang="en-IN" dirty="0"/>
              <a:t>Training and fluency in expression</a:t>
            </a:r>
          </a:p>
          <a:p>
            <a:r>
              <a:rPr lang="en-IN" dirty="0"/>
              <a:t>High moral character</a:t>
            </a:r>
          </a:p>
          <a:p>
            <a:r>
              <a:rPr lang="en-IN" dirty="0"/>
              <a:t>Broadmindedness</a:t>
            </a:r>
          </a:p>
          <a:p>
            <a:r>
              <a:rPr lang="en-IN" dirty="0"/>
              <a:t>Knowledge of creative process for evaluating students</a:t>
            </a:r>
          </a:p>
          <a:p>
            <a:r>
              <a:rPr lang="en-IN" dirty="0"/>
              <a:t>Democratic and secular attitude</a:t>
            </a:r>
          </a:p>
        </p:txBody>
      </p:sp>
    </p:spTree>
    <p:extLst>
      <p:ext uri="{BB962C8B-B14F-4D97-AF65-F5344CB8AC3E}">
        <p14:creationId xmlns:p14="http://schemas.microsoft.com/office/powerpoint/2010/main" val="3308749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017C0-8BB1-4D65-9E7B-2F77C520B9F0}"/>
              </a:ext>
            </a:extLst>
          </p:cNvPr>
          <p:cNvSpPr>
            <a:spLocks noGrp="1"/>
          </p:cNvSpPr>
          <p:nvPr>
            <p:ph type="title"/>
          </p:nvPr>
        </p:nvSpPr>
        <p:spPr>
          <a:xfrm>
            <a:off x="1295402" y="982133"/>
            <a:ext cx="9601196" cy="918106"/>
          </a:xfrm>
        </p:spPr>
        <p:txBody>
          <a:bodyPr/>
          <a:lstStyle/>
          <a:p>
            <a:r>
              <a:rPr lang="en-IN" dirty="0"/>
              <a:t>Continues…</a:t>
            </a:r>
          </a:p>
        </p:txBody>
      </p:sp>
      <p:sp>
        <p:nvSpPr>
          <p:cNvPr id="3" name="Content Placeholder 2">
            <a:extLst>
              <a:ext uri="{FF2B5EF4-FFF2-40B4-BE49-F238E27FC236}">
                <a16:creationId xmlns:a16="http://schemas.microsoft.com/office/drawing/2014/main" id="{5369AA64-5CC1-4DDA-B064-9A11772B39ED}"/>
              </a:ext>
            </a:extLst>
          </p:cNvPr>
          <p:cNvSpPr>
            <a:spLocks noGrp="1"/>
          </p:cNvSpPr>
          <p:nvPr>
            <p:ph idx="1"/>
          </p:nvPr>
        </p:nvSpPr>
        <p:spPr>
          <a:xfrm>
            <a:off x="900113" y="1900239"/>
            <a:ext cx="9996484" cy="3975629"/>
          </a:xfrm>
        </p:spPr>
        <p:txBody>
          <a:bodyPr>
            <a:normAutofit fontScale="92500" lnSpcReduction="10000"/>
          </a:bodyPr>
          <a:lstStyle/>
          <a:p>
            <a:r>
              <a:rPr lang="en-IN" dirty="0"/>
              <a:t>A person of integrity</a:t>
            </a:r>
          </a:p>
          <a:p>
            <a:r>
              <a:rPr lang="en-IN" dirty="0"/>
              <a:t>A good citizen</a:t>
            </a:r>
          </a:p>
          <a:p>
            <a:r>
              <a:rPr lang="en-IN" dirty="0"/>
              <a:t>A scientist as well as an artist.</a:t>
            </a:r>
          </a:p>
          <a:p>
            <a:r>
              <a:rPr lang="en-IN" dirty="0"/>
              <a:t>Breadth outlook and width of understanding</a:t>
            </a:r>
          </a:p>
          <a:p>
            <a:r>
              <a:rPr lang="en-IN" dirty="0"/>
              <a:t>An interesting person</a:t>
            </a:r>
          </a:p>
          <a:p>
            <a:r>
              <a:rPr lang="en-IN" dirty="0"/>
              <a:t>Well equipped in academic qualifications and human qualities</a:t>
            </a:r>
          </a:p>
          <a:p>
            <a:r>
              <a:rPr lang="en-IN" dirty="0"/>
              <a:t>An expert in the methodology of teaching social science</a:t>
            </a:r>
          </a:p>
          <a:p>
            <a:r>
              <a:rPr lang="en-IN" dirty="0"/>
              <a:t>Teaching skills: Classroom management , Communication and interaction.</a:t>
            </a:r>
          </a:p>
          <a:p>
            <a:r>
              <a:rPr lang="en-IN" dirty="0"/>
              <a:t>Politically </a:t>
            </a:r>
            <a:r>
              <a:rPr lang="en-IN" dirty="0" err="1"/>
              <a:t>Neut</a:t>
            </a:r>
            <a:r>
              <a:rPr lang="bn-IN"/>
              <a:t>r</a:t>
            </a:r>
            <a:r>
              <a:rPr lang="en-IN"/>
              <a:t>al</a:t>
            </a:r>
            <a:endParaRPr lang="en-IN" dirty="0"/>
          </a:p>
        </p:txBody>
      </p:sp>
    </p:spTree>
    <p:extLst>
      <p:ext uri="{BB962C8B-B14F-4D97-AF65-F5344CB8AC3E}">
        <p14:creationId xmlns:p14="http://schemas.microsoft.com/office/powerpoint/2010/main" val="3333950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6AD4-1BF5-4CBF-8FF8-429BDDC64D8B}"/>
              </a:ext>
            </a:extLst>
          </p:cNvPr>
          <p:cNvSpPr>
            <a:spLocks noGrp="1"/>
          </p:cNvSpPr>
          <p:nvPr>
            <p:ph type="title"/>
          </p:nvPr>
        </p:nvSpPr>
        <p:spPr/>
        <p:txBody>
          <a:bodyPr/>
          <a:lstStyle/>
          <a:p>
            <a:r>
              <a:rPr lang="en-IN" dirty="0"/>
              <a:t>Continues…</a:t>
            </a:r>
          </a:p>
        </p:txBody>
      </p:sp>
      <p:sp>
        <p:nvSpPr>
          <p:cNvPr id="3" name="Content Placeholder 2">
            <a:extLst>
              <a:ext uri="{FF2B5EF4-FFF2-40B4-BE49-F238E27FC236}">
                <a16:creationId xmlns:a16="http://schemas.microsoft.com/office/drawing/2014/main" id="{D8608813-7919-430D-8D67-A97AC1836901}"/>
              </a:ext>
            </a:extLst>
          </p:cNvPr>
          <p:cNvSpPr>
            <a:spLocks noGrp="1"/>
          </p:cNvSpPr>
          <p:nvPr>
            <p:ph idx="1"/>
          </p:nvPr>
        </p:nvSpPr>
        <p:spPr/>
        <p:txBody>
          <a:bodyPr>
            <a:normAutofit fontScale="92500" lnSpcReduction="10000"/>
          </a:bodyPr>
          <a:lstStyle/>
          <a:p>
            <a:r>
              <a:rPr lang="en-IN" dirty="0"/>
              <a:t>Sound professional ethics.</a:t>
            </a:r>
          </a:p>
          <a:p>
            <a:r>
              <a:rPr lang="en-IN" dirty="0"/>
              <a:t>A humble student of social science</a:t>
            </a:r>
          </a:p>
          <a:p>
            <a:r>
              <a:rPr lang="en-IN" dirty="0"/>
              <a:t>Love &amp; affection for the students</a:t>
            </a:r>
          </a:p>
          <a:p>
            <a:r>
              <a:rPr lang="en-IN" dirty="0"/>
              <a:t>Ideal social worker and teacher</a:t>
            </a:r>
          </a:p>
          <a:p>
            <a:r>
              <a:rPr lang="en-IN" dirty="0"/>
              <a:t>Art of development of human emotions</a:t>
            </a:r>
          </a:p>
          <a:p>
            <a:r>
              <a:rPr lang="en-IN" dirty="0"/>
              <a:t>Application of field study theory</a:t>
            </a:r>
          </a:p>
          <a:p>
            <a:r>
              <a:rPr lang="en-IN" dirty="0"/>
              <a:t>Active listener</a:t>
            </a:r>
          </a:p>
          <a:p>
            <a:endParaRPr lang="en-IN" dirty="0"/>
          </a:p>
          <a:p>
            <a:endParaRPr lang="en-IN" dirty="0"/>
          </a:p>
        </p:txBody>
      </p:sp>
    </p:spTree>
    <p:extLst>
      <p:ext uri="{BB962C8B-B14F-4D97-AF65-F5344CB8AC3E}">
        <p14:creationId xmlns:p14="http://schemas.microsoft.com/office/powerpoint/2010/main" val="4286111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8B4D6-60BA-4120-91E4-CC4E5F5570EB}"/>
              </a:ext>
            </a:extLst>
          </p:cNvPr>
          <p:cNvSpPr>
            <a:spLocks noGrp="1"/>
          </p:cNvSpPr>
          <p:nvPr>
            <p:ph type="title"/>
          </p:nvPr>
        </p:nvSpPr>
        <p:spPr/>
        <p:txBody>
          <a:bodyPr/>
          <a:lstStyle/>
          <a:p>
            <a:r>
              <a:rPr lang="en-IN" b="1" dirty="0"/>
              <a:t>Conclusion</a:t>
            </a:r>
          </a:p>
        </p:txBody>
      </p:sp>
      <p:sp>
        <p:nvSpPr>
          <p:cNvPr id="3" name="Content Placeholder 2">
            <a:extLst>
              <a:ext uri="{FF2B5EF4-FFF2-40B4-BE49-F238E27FC236}">
                <a16:creationId xmlns:a16="http://schemas.microsoft.com/office/drawing/2014/main" id="{3310A58E-2AA8-4D74-B311-2F4FA18EC5BE}"/>
              </a:ext>
            </a:extLst>
          </p:cNvPr>
          <p:cNvSpPr>
            <a:spLocks noGrp="1"/>
          </p:cNvSpPr>
          <p:nvPr>
            <p:ph idx="1"/>
          </p:nvPr>
        </p:nvSpPr>
        <p:spPr>
          <a:xfrm>
            <a:off x="1295401" y="2057400"/>
            <a:ext cx="9601196" cy="3818468"/>
          </a:xfrm>
        </p:spPr>
        <p:txBody>
          <a:bodyPr>
            <a:normAutofit lnSpcReduction="10000"/>
          </a:bodyPr>
          <a:lstStyle/>
          <a:p>
            <a:r>
              <a:rPr lang="en-IN" b="0" i="0" dirty="0">
                <a:solidFill>
                  <a:srgbClr val="333333"/>
                </a:solidFill>
                <a:effectLst/>
                <a:latin typeface="Baskerville Old Face" panose="02020602080505020303" pitchFamily="18" charset="0"/>
              </a:rPr>
              <a:t>According to Robert Lee, Ed.D., Dean of the </a:t>
            </a:r>
            <a:r>
              <a:rPr lang="en-IN" b="1" i="0" u="sng" dirty="0">
                <a:effectLst/>
                <a:latin typeface="Baskerville Old Face" panose="02020602080505020303" pitchFamily="18" charset="0"/>
                <a:hlinkClick r:id="rId2"/>
              </a:rPr>
              <a:t>Sanford College of Education</a:t>
            </a:r>
            <a:r>
              <a:rPr lang="en-IN" b="0" i="0" dirty="0">
                <a:solidFill>
                  <a:srgbClr val="333333"/>
                </a:solidFill>
                <a:effectLst/>
                <a:latin typeface="Baskerville Old Face" panose="02020602080505020303" pitchFamily="18" charset="0"/>
              </a:rPr>
              <a:t>, “A good teacher possesses qualities such as strong communication skills, empathy, and a passion for lifelong learning. These attributes not only foster a positive and engaging classroom environment but also enhance student success and inspire a love of learning. Good teachers also possess a deep understanding of their subject matter and can take that knowledge and make it culturally relevant for students as they develop engaging lessons. Good teachers inspire and motivate students to reach their full potential while creating an inclusive learning environment where each student is seen, valued, cared for, and respected.”</a:t>
            </a:r>
          </a:p>
          <a:p>
            <a:endParaRPr lang="en-IN" dirty="0">
              <a:latin typeface="Baskerville Old Face" panose="02020602080505020303" pitchFamily="18" charset="0"/>
            </a:endParaRPr>
          </a:p>
        </p:txBody>
      </p:sp>
    </p:spTree>
    <p:extLst>
      <p:ext uri="{BB962C8B-B14F-4D97-AF65-F5344CB8AC3E}">
        <p14:creationId xmlns:p14="http://schemas.microsoft.com/office/powerpoint/2010/main" val="140871053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42</TotalTime>
  <Words>498</Words>
  <Application>Microsoft Office PowerPoint</Application>
  <PresentationFormat>Widescreen</PresentationFormat>
  <Paragraphs>60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Organic</vt:lpstr>
      <vt:lpstr> Qualities Of Social Science Teacher</vt:lpstr>
      <vt:lpstr>Introduction</vt:lpstr>
      <vt:lpstr>Qualities …</vt:lpstr>
      <vt:lpstr>Continues…</vt:lpstr>
      <vt:lpstr>Continues…</vt:lpstr>
      <vt:lpstr>Continues..</vt:lpstr>
      <vt:lpstr>Continues…</vt:lpstr>
      <vt:lpstr>Continues…</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Qualities Of Social Science Teacher</dc:title>
  <dc:creator>anuradharoy2023@outlook.com</dc:creator>
  <cp:lastModifiedBy>919088565482</cp:lastModifiedBy>
  <cp:revision>19</cp:revision>
  <dcterms:created xsi:type="dcterms:W3CDTF">2024-09-30T03:52:19Z</dcterms:created>
  <dcterms:modified xsi:type="dcterms:W3CDTF">2024-10-01T09:46:21Z</dcterms:modified>
</cp:coreProperties>
</file>