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5"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4" autoAdjust="0"/>
    <p:restoredTop sz="94660"/>
  </p:normalViewPr>
  <p:slideViewPr>
    <p:cSldViewPr snapToGrid="0">
      <p:cViewPr varScale="1">
        <p:scale>
          <a:sx n="67" d="100"/>
          <a:sy n="67" d="100"/>
        </p:scale>
        <p:origin x="102" y="1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3F05F03-6ABD-49AF-9539-D2B2C94EB3BC}" type="datetimeFigureOut">
              <a:rPr lang="en-IN" smtClean="0"/>
              <a:t>30-09-2024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D21B31D-E257-44A3-9B0E-C63D30CC3C5B}" type="slidenum">
              <a:rPr lang="en-IN" smtClean="0"/>
              <a:t>‹#›</a:t>
            </a:fld>
            <a:endParaRPr lang="en-IN"/>
          </a:p>
        </p:txBody>
      </p:sp>
    </p:spTree>
    <p:extLst>
      <p:ext uri="{BB962C8B-B14F-4D97-AF65-F5344CB8AC3E}">
        <p14:creationId xmlns:p14="http://schemas.microsoft.com/office/powerpoint/2010/main" val="2940839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F05F03-6ABD-49AF-9539-D2B2C94EB3BC}" type="datetimeFigureOut">
              <a:rPr lang="en-IN" smtClean="0"/>
              <a:t>30-09-2024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D21B31D-E257-44A3-9B0E-C63D30CC3C5B}" type="slidenum">
              <a:rPr lang="en-IN" smtClean="0"/>
              <a:t>‹#›</a:t>
            </a:fld>
            <a:endParaRPr lang="en-IN"/>
          </a:p>
        </p:txBody>
      </p:sp>
    </p:spTree>
    <p:extLst>
      <p:ext uri="{BB962C8B-B14F-4D97-AF65-F5344CB8AC3E}">
        <p14:creationId xmlns:p14="http://schemas.microsoft.com/office/powerpoint/2010/main" val="2415476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F05F03-6ABD-49AF-9539-D2B2C94EB3BC}" type="datetimeFigureOut">
              <a:rPr lang="en-IN" smtClean="0"/>
              <a:t>30-09-2024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D21B31D-E257-44A3-9B0E-C63D30CC3C5B}" type="slidenum">
              <a:rPr lang="en-IN" smtClean="0"/>
              <a:t>‹#›</a:t>
            </a:fld>
            <a:endParaRPr lang="en-IN"/>
          </a:p>
        </p:txBody>
      </p:sp>
    </p:spTree>
    <p:extLst>
      <p:ext uri="{BB962C8B-B14F-4D97-AF65-F5344CB8AC3E}">
        <p14:creationId xmlns:p14="http://schemas.microsoft.com/office/powerpoint/2010/main" val="17847308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F05F03-6ABD-49AF-9539-D2B2C94EB3BC}" type="datetimeFigureOut">
              <a:rPr lang="en-IN" smtClean="0"/>
              <a:t>30-09-2024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D21B31D-E257-44A3-9B0E-C63D30CC3C5B}" type="slidenum">
              <a:rPr lang="en-IN" smtClean="0"/>
              <a:t>‹#›</a:t>
            </a:fld>
            <a:endParaRPr lang="en-IN"/>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38869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F05F03-6ABD-49AF-9539-D2B2C94EB3BC}" type="datetimeFigureOut">
              <a:rPr lang="en-IN" smtClean="0"/>
              <a:t>30-09-2024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D21B31D-E257-44A3-9B0E-C63D30CC3C5B}" type="slidenum">
              <a:rPr lang="en-IN" smtClean="0"/>
              <a:t>‹#›</a:t>
            </a:fld>
            <a:endParaRPr lang="en-IN"/>
          </a:p>
        </p:txBody>
      </p:sp>
    </p:spTree>
    <p:extLst>
      <p:ext uri="{BB962C8B-B14F-4D97-AF65-F5344CB8AC3E}">
        <p14:creationId xmlns:p14="http://schemas.microsoft.com/office/powerpoint/2010/main" val="2640622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A3F05F03-6ABD-49AF-9539-D2B2C94EB3BC}" type="datetimeFigureOut">
              <a:rPr lang="en-IN" smtClean="0"/>
              <a:t>30-09-2024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D21B31D-E257-44A3-9B0E-C63D30CC3C5B}" type="slidenum">
              <a:rPr lang="en-IN" smtClean="0"/>
              <a:t>‹#›</a:t>
            </a:fld>
            <a:endParaRPr lang="en-IN"/>
          </a:p>
        </p:txBody>
      </p:sp>
    </p:spTree>
    <p:extLst>
      <p:ext uri="{BB962C8B-B14F-4D97-AF65-F5344CB8AC3E}">
        <p14:creationId xmlns:p14="http://schemas.microsoft.com/office/powerpoint/2010/main" val="1893107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A3F05F03-6ABD-49AF-9539-D2B2C94EB3BC}" type="datetimeFigureOut">
              <a:rPr lang="en-IN" smtClean="0"/>
              <a:t>30-09-2024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D21B31D-E257-44A3-9B0E-C63D30CC3C5B}" type="slidenum">
              <a:rPr lang="en-IN" smtClean="0"/>
              <a:t>‹#›</a:t>
            </a:fld>
            <a:endParaRPr lang="en-IN"/>
          </a:p>
        </p:txBody>
      </p:sp>
    </p:spTree>
    <p:extLst>
      <p:ext uri="{BB962C8B-B14F-4D97-AF65-F5344CB8AC3E}">
        <p14:creationId xmlns:p14="http://schemas.microsoft.com/office/powerpoint/2010/main" val="26889132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F05F03-6ABD-49AF-9539-D2B2C94EB3BC}" type="datetimeFigureOut">
              <a:rPr lang="en-IN" smtClean="0"/>
              <a:t>30-09-2024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D21B31D-E257-44A3-9B0E-C63D30CC3C5B}" type="slidenum">
              <a:rPr lang="en-IN" smtClean="0"/>
              <a:t>‹#›</a:t>
            </a:fld>
            <a:endParaRPr lang="en-IN"/>
          </a:p>
        </p:txBody>
      </p:sp>
    </p:spTree>
    <p:extLst>
      <p:ext uri="{BB962C8B-B14F-4D97-AF65-F5344CB8AC3E}">
        <p14:creationId xmlns:p14="http://schemas.microsoft.com/office/powerpoint/2010/main" val="16258899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F05F03-6ABD-49AF-9539-D2B2C94EB3BC}" type="datetimeFigureOut">
              <a:rPr lang="en-IN" smtClean="0"/>
              <a:t>30-09-2024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D21B31D-E257-44A3-9B0E-C63D30CC3C5B}" type="slidenum">
              <a:rPr lang="en-IN" smtClean="0"/>
              <a:t>‹#›</a:t>
            </a:fld>
            <a:endParaRPr lang="en-IN"/>
          </a:p>
        </p:txBody>
      </p:sp>
    </p:spTree>
    <p:extLst>
      <p:ext uri="{BB962C8B-B14F-4D97-AF65-F5344CB8AC3E}">
        <p14:creationId xmlns:p14="http://schemas.microsoft.com/office/powerpoint/2010/main" val="1733437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F05F03-6ABD-49AF-9539-D2B2C94EB3BC}" type="datetimeFigureOut">
              <a:rPr lang="en-IN" smtClean="0"/>
              <a:t>30-09-2024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D21B31D-E257-44A3-9B0E-C63D30CC3C5B}" type="slidenum">
              <a:rPr lang="en-IN" smtClean="0"/>
              <a:t>‹#›</a:t>
            </a:fld>
            <a:endParaRPr lang="en-IN"/>
          </a:p>
        </p:txBody>
      </p:sp>
    </p:spTree>
    <p:extLst>
      <p:ext uri="{BB962C8B-B14F-4D97-AF65-F5344CB8AC3E}">
        <p14:creationId xmlns:p14="http://schemas.microsoft.com/office/powerpoint/2010/main" val="54647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F05F03-6ABD-49AF-9539-D2B2C94EB3BC}" type="datetimeFigureOut">
              <a:rPr lang="en-IN" smtClean="0"/>
              <a:t>30-09-2024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D21B31D-E257-44A3-9B0E-C63D30CC3C5B}" type="slidenum">
              <a:rPr lang="en-IN" smtClean="0"/>
              <a:t>‹#›</a:t>
            </a:fld>
            <a:endParaRPr lang="en-IN"/>
          </a:p>
        </p:txBody>
      </p:sp>
    </p:spTree>
    <p:extLst>
      <p:ext uri="{BB962C8B-B14F-4D97-AF65-F5344CB8AC3E}">
        <p14:creationId xmlns:p14="http://schemas.microsoft.com/office/powerpoint/2010/main" val="1992988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3F05F03-6ABD-49AF-9539-D2B2C94EB3BC}" type="datetimeFigureOut">
              <a:rPr lang="en-IN" smtClean="0"/>
              <a:t>30-09-2024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D21B31D-E257-44A3-9B0E-C63D30CC3C5B}" type="slidenum">
              <a:rPr lang="en-IN" smtClean="0"/>
              <a:t>‹#›</a:t>
            </a:fld>
            <a:endParaRPr lang="en-IN"/>
          </a:p>
        </p:txBody>
      </p:sp>
    </p:spTree>
    <p:extLst>
      <p:ext uri="{BB962C8B-B14F-4D97-AF65-F5344CB8AC3E}">
        <p14:creationId xmlns:p14="http://schemas.microsoft.com/office/powerpoint/2010/main" val="784417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3F05F03-6ABD-49AF-9539-D2B2C94EB3BC}" type="datetimeFigureOut">
              <a:rPr lang="en-IN" smtClean="0"/>
              <a:t>30-09-2024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D21B31D-E257-44A3-9B0E-C63D30CC3C5B}" type="slidenum">
              <a:rPr lang="en-IN" smtClean="0"/>
              <a:t>‹#›</a:t>
            </a:fld>
            <a:endParaRPr lang="en-IN"/>
          </a:p>
        </p:txBody>
      </p:sp>
    </p:spTree>
    <p:extLst>
      <p:ext uri="{BB962C8B-B14F-4D97-AF65-F5344CB8AC3E}">
        <p14:creationId xmlns:p14="http://schemas.microsoft.com/office/powerpoint/2010/main" val="2277860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3F05F03-6ABD-49AF-9539-D2B2C94EB3BC}" type="datetimeFigureOut">
              <a:rPr lang="en-IN" smtClean="0"/>
              <a:t>30-09-2024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D21B31D-E257-44A3-9B0E-C63D30CC3C5B}" type="slidenum">
              <a:rPr lang="en-IN" smtClean="0"/>
              <a:t>‹#›</a:t>
            </a:fld>
            <a:endParaRPr lang="en-IN"/>
          </a:p>
        </p:txBody>
      </p:sp>
    </p:spTree>
    <p:extLst>
      <p:ext uri="{BB962C8B-B14F-4D97-AF65-F5344CB8AC3E}">
        <p14:creationId xmlns:p14="http://schemas.microsoft.com/office/powerpoint/2010/main" val="395291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A3F05F03-6ABD-49AF-9539-D2B2C94EB3BC}" type="datetimeFigureOut">
              <a:rPr lang="en-IN" smtClean="0"/>
              <a:t>30-09-2024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D21B31D-E257-44A3-9B0E-C63D30CC3C5B}" type="slidenum">
              <a:rPr lang="en-IN" smtClean="0"/>
              <a:t>‹#›</a:t>
            </a:fld>
            <a:endParaRPr lang="en-IN"/>
          </a:p>
        </p:txBody>
      </p:sp>
    </p:spTree>
    <p:extLst>
      <p:ext uri="{BB962C8B-B14F-4D97-AF65-F5344CB8AC3E}">
        <p14:creationId xmlns:p14="http://schemas.microsoft.com/office/powerpoint/2010/main" val="188605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F05F03-6ABD-49AF-9539-D2B2C94EB3BC}" type="datetimeFigureOut">
              <a:rPr lang="en-IN" smtClean="0"/>
              <a:t>30-09-2024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D21B31D-E257-44A3-9B0E-C63D30CC3C5B}" type="slidenum">
              <a:rPr lang="en-IN" smtClean="0"/>
              <a:t>‹#›</a:t>
            </a:fld>
            <a:endParaRPr lang="en-IN"/>
          </a:p>
        </p:txBody>
      </p:sp>
    </p:spTree>
    <p:extLst>
      <p:ext uri="{BB962C8B-B14F-4D97-AF65-F5344CB8AC3E}">
        <p14:creationId xmlns:p14="http://schemas.microsoft.com/office/powerpoint/2010/main" val="30710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F05F03-6ABD-49AF-9539-D2B2C94EB3BC}" type="datetimeFigureOut">
              <a:rPr lang="en-IN" smtClean="0"/>
              <a:t>30-09-2024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D21B31D-E257-44A3-9B0E-C63D30CC3C5B}" type="slidenum">
              <a:rPr lang="en-IN" smtClean="0"/>
              <a:t>‹#›</a:t>
            </a:fld>
            <a:endParaRPr lang="en-IN"/>
          </a:p>
        </p:txBody>
      </p:sp>
    </p:spTree>
    <p:extLst>
      <p:ext uri="{BB962C8B-B14F-4D97-AF65-F5344CB8AC3E}">
        <p14:creationId xmlns:p14="http://schemas.microsoft.com/office/powerpoint/2010/main" val="898608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A3F05F03-6ABD-49AF-9539-D2B2C94EB3BC}" type="datetimeFigureOut">
              <a:rPr lang="en-IN" smtClean="0"/>
              <a:t>30-09-2024</a:t>
            </a:fld>
            <a:endParaRPr lang="en-IN"/>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IN"/>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1D21B31D-E257-44A3-9B0E-C63D30CC3C5B}" type="slidenum">
              <a:rPr lang="en-IN" smtClean="0"/>
              <a:t>‹#›</a:t>
            </a:fld>
            <a:endParaRPr lang="en-IN"/>
          </a:p>
        </p:txBody>
      </p:sp>
    </p:spTree>
    <p:extLst>
      <p:ext uri="{BB962C8B-B14F-4D97-AF65-F5344CB8AC3E}">
        <p14:creationId xmlns:p14="http://schemas.microsoft.com/office/powerpoint/2010/main" val="2740433157"/>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 id="2147483802"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BDB4D-1479-4384-8291-D0A6D130A2E0}"/>
              </a:ext>
            </a:extLst>
          </p:cNvPr>
          <p:cNvSpPr>
            <a:spLocks noGrp="1"/>
          </p:cNvSpPr>
          <p:nvPr>
            <p:ph type="ctrTitle"/>
          </p:nvPr>
        </p:nvSpPr>
        <p:spPr>
          <a:xfrm>
            <a:off x="-214313" y="171451"/>
            <a:ext cx="12406313" cy="2071688"/>
          </a:xfrm>
        </p:spPr>
        <p:txBody>
          <a:bodyPr>
            <a:normAutofit/>
          </a:bodyPr>
          <a:lstStyle/>
          <a:p>
            <a:r>
              <a:rPr lang="en-IN" sz="5400" b="1" cap="none" dirty="0">
                <a:latin typeface="Baskerville Old Face" panose="02020602080505020303" pitchFamily="18" charset="0"/>
              </a:rPr>
              <a:t>Role Of Family &amp; Role Of Community To Redress Inequalities Of Gender</a:t>
            </a:r>
          </a:p>
        </p:txBody>
      </p:sp>
      <p:sp>
        <p:nvSpPr>
          <p:cNvPr id="3" name="Subtitle 2">
            <a:extLst>
              <a:ext uri="{FF2B5EF4-FFF2-40B4-BE49-F238E27FC236}">
                <a16:creationId xmlns:a16="http://schemas.microsoft.com/office/drawing/2014/main" id="{31BAE594-AFF1-47D2-9CE9-76BFF07F7CBD}"/>
              </a:ext>
            </a:extLst>
          </p:cNvPr>
          <p:cNvSpPr>
            <a:spLocks noGrp="1"/>
          </p:cNvSpPr>
          <p:nvPr>
            <p:ph type="subTitle" idx="1"/>
          </p:nvPr>
        </p:nvSpPr>
        <p:spPr>
          <a:xfrm>
            <a:off x="3336925" y="3771900"/>
            <a:ext cx="8689976" cy="1371599"/>
          </a:xfrm>
        </p:spPr>
        <p:txBody>
          <a:bodyPr>
            <a:normAutofit/>
          </a:bodyPr>
          <a:lstStyle/>
          <a:p>
            <a:r>
              <a:rPr lang="en-IN" cap="none" dirty="0">
                <a:solidFill>
                  <a:schemeClr val="tx1"/>
                </a:solidFill>
              </a:rPr>
              <a:t>By Anuradha Roy</a:t>
            </a:r>
          </a:p>
          <a:p>
            <a:r>
              <a:rPr lang="en-IN" cap="none" dirty="0">
                <a:solidFill>
                  <a:schemeClr val="tx1"/>
                </a:solidFill>
              </a:rPr>
              <a:t>Assistant Professor, NAMCE(</a:t>
            </a:r>
            <a:r>
              <a:rPr lang="en-IN" cap="none" dirty="0" err="1">
                <a:solidFill>
                  <a:schemeClr val="tx1"/>
                </a:solidFill>
              </a:rPr>
              <a:t>B.Ed</a:t>
            </a:r>
            <a:r>
              <a:rPr lang="en-IN" cap="none" dirty="0">
                <a:solidFill>
                  <a:schemeClr val="tx1"/>
                </a:solidFill>
              </a:rPr>
              <a:t>)</a:t>
            </a:r>
          </a:p>
        </p:txBody>
      </p:sp>
    </p:spTree>
    <p:extLst>
      <p:ext uri="{BB962C8B-B14F-4D97-AF65-F5344CB8AC3E}">
        <p14:creationId xmlns:p14="http://schemas.microsoft.com/office/powerpoint/2010/main" val="5858820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20A68-D81F-49D0-BD41-F6BE24D14302}"/>
              </a:ext>
            </a:extLst>
          </p:cNvPr>
          <p:cNvSpPr>
            <a:spLocks noGrp="1"/>
          </p:cNvSpPr>
          <p:nvPr>
            <p:ph type="title"/>
          </p:nvPr>
        </p:nvSpPr>
        <p:spPr>
          <a:xfrm>
            <a:off x="913775" y="618517"/>
            <a:ext cx="10364451" cy="924533"/>
          </a:xfrm>
        </p:spPr>
        <p:txBody>
          <a:bodyPr/>
          <a:lstStyle/>
          <a:p>
            <a:r>
              <a:rPr lang="en-IN" b="1" dirty="0">
                <a:latin typeface="Baskerville Old Face" panose="02020602080505020303" pitchFamily="18" charset="0"/>
              </a:rPr>
              <a:t>CONCLUSION</a:t>
            </a:r>
          </a:p>
        </p:txBody>
      </p:sp>
      <p:sp>
        <p:nvSpPr>
          <p:cNvPr id="3" name="Content Placeholder 2">
            <a:extLst>
              <a:ext uri="{FF2B5EF4-FFF2-40B4-BE49-F238E27FC236}">
                <a16:creationId xmlns:a16="http://schemas.microsoft.com/office/drawing/2014/main" id="{69702D2D-CDFB-46FC-B9A0-86E96DBE321C}"/>
              </a:ext>
            </a:extLst>
          </p:cNvPr>
          <p:cNvSpPr>
            <a:spLocks noGrp="1"/>
          </p:cNvSpPr>
          <p:nvPr>
            <p:ph sz="quarter" idx="13"/>
          </p:nvPr>
        </p:nvSpPr>
        <p:spPr>
          <a:xfrm>
            <a:off x="300038" y="1885950"/>
            <a:ext cx="11544300" cy="4972050"/>
          </a:xfrm>
        </p:spPr>
        <p:txBody>
          <a:bodyPr>
            <a:normAutofit/>
          </a:bodyPr>
          <a:lstStyle/>
          <a:p>
            <a:pPr marL="0" indent="0">
              <a:buNone/>
            </a:pPr>
            <a:r>
              <a:rPr lang="en-IN" cap="none" dirty="0">
                <a:latin typeface="Baskerville Old Face" panose="02020602080505020303" pitchFamily="18" charset="0"/>
              </a:rPr>
              <a:t>We know that a car cannot run on single wheels. All the four wheels have to work in alignment for it to run. In the same way, if the menfolk of the family and community do not take up their responsibility properly and respect their women, a society can never prosper and this will lead to its destruction.					 There is no doubt that women have a very important role to play in the society, but she has to be given a high status in society.     											  The best way to bring about change in our society would perhaps be that every member becomes aware of his/her own biases and stereotypes, in the way we see </a:t>
            </a:r>
            <a:r>
              <a:rPr lang="en-IN" cap="none" dirty="0" err="1">
                <a:latin typeface="Baskerville Old Face" panose="02020602080505020303" pitchFamily="18" charset="0"/>
              </a:rPr>
              <a:t>ourselyes</a:t>
            </a:r>
            <a:r>
              <a:rPr lang="en-IN" cap="none" dirty="0">
                <a:latin typeface="Baskerville Old Face" panose="02020602080505020303" pitchFamily="18" charset="0"/>
              </a:rPr>
              <a:t> and others. Psychologists of the view that every human being has both masculine and feminine parts to themselves and the integration of both these parts lead to psychological well being and balance.</a:t>
            </a:r>
          </a:p>
        </p:txBody>
      </p:sp>
    </p:spTree>
    <p:extLst>
      <p:ext uri="{BB962C8B-B14F-4D97-AF65-F5344CB8AC3E}">
        <p14:creationId xmlns:p14="http://schemas.microsoft.com/office/powerpoint/2010/main" val="2296890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CE746-8E5B-4B42-96EE-BA1ADE8A8C3A}"/>
              </a:ext>
            </a:extLst>
          </p:cNvPr>
          <p:cNvSpPr>
            <a:spLocks noGrp="1"/>
          </p:cNvSpPr>
          <p:nvPr>
            <p:ph type="title"/>
          </p:nvPr>
        </p:nvSpPr>
        <p:spPr>
          <a:xfrm>
            <a:off x="913775" y="618518"/>
            <a:ext cx="10364451" cy="853096"/>
          </a:xfrm>
        </p:spPr>
        <p:txBody>
          <a:bodyPr/>
          <a:lstStyle/>
          <a:p>
            <a:r>
              <a:rPr lang="en-IN" b="1" dirty="0">
                <a:latin typeface="Baskerville Old Face" panose="02020602080505020303" pitchFamily="18" charset="0"/>
              </a:rPr>
              <a:t>Role of family</a:t>
            </a:r>
          </a:p>
        </p:txBody>
      </p:sp>
      <p:sp>
        <p:nvSpPr>
          <p:cNvPr id="3" name="Content Placeholder 2">
            <a:extLst>
              <a:ext uri="{FF2B5EF4-FFF2-40B4-BE49-F238E27FC236}">
                <a16:creationId xmlns:a16="http://schemas.microsoft.com/office/drawing/2014/main" id="{73CE6C16-CE53-4ED7-BA9A-9D7F740C2307}"/>
              </a:ext>
            </a:extLst>
          </p:cNvPr>
          <p:cNvSpPr>
            <a:spLocks noGrp="1"/>
          </p:cNvSpPr>
          <p:nvPr>
            <p:ph sz="quarter" idx="13"/>
          </p:nvPr>
        </p:nvSpPr>
        <p:spPr>
          <a:xfrm>
            <a:off x="414338" y="1914526"/>
            <a:ext cx="11144250" cy="4672012"/>
          </a:xfrm>
        </p:spPr>
        <p:txBody>
          <a:bodyPr/>
          <a:lstStyle/>
          <a:p>
            <a:r>
              <a:rPr lang="en-IN" sz="2400" b="1" dirty="0">
                <a:highlight>
                  <a:srgbClr val="FFFF00"/>
                </a:highlight>
                <a:latin typeface="Baskerville Old Face" panose="02020602080505020303" pitchFamily="18" charset="0"/>
              </a:rPr>
              <a:t>Introduction</a:t>
            </a:r>
            <a:r>
              <a:rPr lang="en-IN" dirty="0"/>
              <a:t>: </a:t>
            </a:r>
            <a:r>
              <a:rPr lang="en-IN" sz="2400" cap="none" dirty="0">
                <a:latin typeface="Baskerville Old Face" panose="02020602080505020303" pitchFamily="18" charset="0"/>
              </a:rPr>
              <a:t>The early society was an egalitarian and equal one, where the two sexes were mutually dependent and their contributions equally valued. the emergence of patriarchy and decline in the stat's of women come with the emergence of private property and consequent division of labour. family, as an institutions emerged along with these emerging values and thus came in the patriarchal values and forces. with this came the inequality of sexes, as women remained indoors and domesticated, while men went out, hunted and in subsequent market economy earned a cash income. with this came the need for reproduction and the view that the sole role of women was in reproduction. </a:t>
            </a:r>
            <a:endParaRPr lang="en-IN" dirty="0">
              <a:latin typeface="Baskerville Old Face" panose="02020602080505020303" pitchFamily="18" charset="0"/>
            </a:endParaRPr>
          </a:p>
        </p:txBody>
      </p:sp>
    </p:spTree>
    <p:extLst>
      <p:ext uri="{BB962C8B-B14F-4D97-AF65-F5344CB8AC3E}">
        <p14:creationId xmlns:p14="http://schemas.microsoft.com/office/powerpoint/2010/main" val="1798415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488BF-D67D-44E7-BEF0-467055A4C856}"/>
              </a:ext>
            </a:extLst>
          </p:cNvPr>
          <p:cNvSpPr>
            <a:spLocks noGrp="1"/>
          </p:cNvSpPr>
          <p:nvPr>
            <p:ph type="title"/>
          </p:nvPr>
        </p:nvSpPr>
        <p:spPr/>
        <p:txBody>
          <a:bodyPr/>
          <a:lstStyle/>
          <a:p>
            <a:r>
              <a:rPr lang="en-IN" b="1" cap="none" dirty="0">
                <a:latin typeface="Baskerville Old Face" panose="02020602080505020303" pitchFamily="18" charset="0"/>
              </a:rPr>
              <a:t>Removing Gender Inequality, A Family Has To Take The Following Measures:</a:t>
            </a:r>
          </a:p>
        </p:txBody>
      </p:sp>
      <p:sp>
        <p:nvSpPr>
          <p:cNvPr id="3" name="Content Placeholder 2">
            <a:extLst>
              <a:ext uri="{FF2B5EF4-FFF2-40B4-BE49-F238E27FC236}">
                <a16:creationId xmlns:a16="http://schemas.microsoft.com/office/drawing/2014/main" id="{B557BB2B-732A-4217-899B-A7DA803BEA4C}"/>
              </a:ext>
            </a:extLst>
          </p:cNvPr>
          <p:cNvSpPr>
            <a:spLocks noGrp="1"/>
          </p:cNvSpPr>
          <p:nvPr>
            <p:ph sz="quarter" idx="13"/>
          </p:nvPr>
        </p:nvSpPr>
        <p:spPr>
          <a:xfrm>
            <a:off x="442913" y="2214694"/>
            <a:ext cx="11158537" cy="4214681"/>
          </a:xfrm>
        </p:spPr>
        <p:txBody>
          <a:bodyPr>
            <a:normAutofit lnSpcReduction="10000"/>
          </a:bodyPr>
          <a:lstStyle/>
          <a:p>
            <a:r>
              <a:rPr lang="en-IN" cap="none" dirty="0">
                <a:latin typeface="Baskerville Old Face" panose="02020602080505020303" pitchFamily="18" charset="0"/>
              </a:rPr>
              <a:t>Parents must not </a:t>
            </a:r>
            <a:r>
              <a:rPr lang="en-IN" u="sng" cap="none" dirty="0">
                <a:highlight>
                  <a:srgbClr val="00FF00"/>
                </a:highlight>
                <a:latin typeface="Baskerville Old Face" panose="02020602080505020303" pitchFamily="18" charset="0"/>
              </a:rPr>
              <a:t>differentiate</a:t>
            </a:r>
            <a:r>
              <a:rPr lang="en-IN" cap="none" dirty="0">
                <a:latin typeface="Baskerville Old Face" panose="02020602080505020303" pitchFamily="18" charset="0"/>
              </a:rPr>
              <a:t> between </a:t>
            </a:r>
            <a:r>
              <a:rPr lang="en-IN" u="sng" cap="none" dirty="0">
                <a:highlight>
                  <a:srgbClr val="00FF00"/>
                </a:highlight>
                <a:latin typeface="Baskerville Old Face" panose="02020602080505020303" pitchFamily="18" charset="0"/>
              </a:rPr>
              <a:t>their children </a:t>
            </a:r>
            <a:r>
              <a:rPr lang="en-IN" cap="none" dirty="0">
                <a:latin typeface="Baskerville Old Face" panose="02020602080505020303" pitchFamily="18" charset="0"/>
              </a:rPr>
              <a:t>based on their sexes. </a:t>
            </a:r>
          </a:p>
          <a:p>
            <a:r>
              <a:rPr lang="en-IN" cap="none" dirty="0">
                <a:latin typeface="Baskerville Old Face" panose="02020602080505020303" pitchFamily="18" charset="0"/>
              </a:rPr>
              <a:t>Parents themselves have to understand that male or female, both are </a:t>
            </a:r>
            <a:r>
              <a:rPr lang="en-IN" u="sng" cap="none" dirty="0">
                <a:highlight>
                  <a:srgbClr val="00FF00"/>
                </a:highlight>
                <a:latin typeface="Baskerville Old Face" panose="02020602080505020303" pitchFamily="18" charset="0"/>
              </a:rPr>
              <a:t>their own blood.</a:t>
            </a:r>
          </a:p>
          <a:p>
            <a:r>
              <a:rPr lang="en-IN" cap="none" dirty="0">
                <a:latin typeface="Baskerville Old Face" panose="02020602080505020303" pitchFamily="18" charset="0"/>
              </a:rPr>
              <a:t> Parents must understand that both boys and girls have </a:t>
            </a:r>
            <a:r>
              <a:rPr lang="en-IN" cap="none" dirty="0">
                <a:highlight>
                  <a:srgbClr val="00FF00"/>
                </a:highlight>
                <a:latin typeface="Baskerville Old Face" panose="02020602080505020303" pitchFamily="18" charset="0"/>
              </a:rPr>
              <a:t>same capacities </a:t>
            </a:r>
            <a:r>
              <a:rPr lang="en-IN" cap="none" dirty="0">
                <a:latin typeface="Baskerville Old Face" panose="02020602080505020303" pitchFamily="18" charset="0"/>
              </a:rPr>
              <a:t>the only difference between them is of the genitalia. </a:t>
            </a:r>
          </a:p>
          <a:p>
            <a:r>
              <a:rPr lang="en-IN" cap="none" dirty="0">
                <a:latin typeface="Baskerville Old Face" panose="02020602080505020303" pitchFamily="18" charset="0"/>
              </a:rPr>
              <a:t>Parents must not </a:t>
            </a:r>
            <a:r>
              <a:rPr lang="en-IN" u="sng" cap="none" dirty="0">
                <a:highlight>
                  <a:srgbClr val="00FF00"/>
                </a:highlight>
                <a:latin typeface="Baskerville Old Face" panose="02020602080505020303" pitchFamily="18" charset="0"/>
              </a:rPr>
              <a:t>underestimate</a:t>
            </a:r>
            <a:r>
              <a:rPr lang="en-IN" cap="none" dirty="0">
                <a:latin typeface="Baskerville Old Face" panose="02020602080505020303" pitchFamily="18" charset="0"/>
              </a:rPr>
              <a:t> that talents of daughter and</a:t>
            </a:r>
            <a:r>
              <a:rPr lang="en-IN" u="sng" cap="none" dirty="0">
                <a:latin typeface="Baskerville Old Face" panose="02020602080505020303" pitchFamily="18" charset="0"/>
              </a:rPr>
              <a:t> </a:t>
            </a:r>
            <a:r>
              <a:rPr lang="en-IN" u="sng" cap="none" dirty="0">
                <a:highlight>
                  <a:srgbClr val="00FF00"/>
                </a:highlight>
                <a:latin typeface="Baskerville Old Face" panose="02020602080505020303" pitchFamily="18" charset="0"/>
              </a:rPr>
              <a:t>overestimate</a:t>
            </a:r>
            <a:r>
              <a:rPr lang="en-IN" u="sng" cap="none" dirty="0">
                <a:latin typeface="Baskerville Old Face" panose="02020602080505020303" pitchFamily="18" charset="0"/>
              </a:rPr>
              <a:t> </a:t>
            </a:r>
            <a:r>
              <a:rPr lang="en-IN" cap="none" dirty="0">
                <a:latin typeface="Baskerville Old Face" panose="02020602080505020303" pitchFamily="18" charset="0"/>
              </a:rPr>
              <a:t>the talent of their sons.</a:t>
            </a:r>
          </a:p>
          <a:p>
            <a:r>
              <a:rPr lang="en-IN" cap="none" dirty="0">
                <a:latin typeface="Baskerville Old Face" panose="02020602080505020303" pitchFamily="18" charset="0"/>
              </a:rPr>
              <a:t> Family must give </a:t>
            </a:r>
            <a:r>
              <a:rPr lang="en-IN" u="sng" cap="none" dirty="0">
                <a:highlight>
                  <a:srgbClr val="00FF00"/>
                </a:highlight>
                <a:latin typeface="Baskerville Old Face" panose="02020602080505020303" pitchFamily="18" charset="0"/>
              </a:rPr>
              <a:t>equal opportunities </a:t>
            </a:r>
            <a:r>
              <a:rPr lang="en-IN" cap="none" dirty="0">
                <a:latin typeface="Baskerville Old Face" panose="02020602080505020303" pitchFamily="18" charset="0"/>
              </a:rPr>
              <a:t>to both boys and girls in all spheres of life like </a:t>
            </a:r>
            <a:r>
              <a:rPr lang="en-IN" u="sng" cap="none" dirty="0">
                <a:highlight>
                  <a:srgbClr val="00FF00"/>
                </a:highlight>
                <a:latin typeface="Baskerville Old Face" panose="02020602080505020303" pitchFamily="18" charset="0"/>
              </a:rPr>
              <a:t>education, health care.</a:t>
            </a:r>
          </a:p>
          <a:p>
            <a:r>
              <a:rPr lang="en-IN" cap="none" dirty="0">
                <a:latin typeface="Baskerville Old Face" panose="02020602080505020303" pitchFamily="18" charset="0"/>
              </a:rPr>
              <a:t>Mothers must teach their sons to be </a:t>
            </a:r>
            <a:r>
              <a:rPr lang="en-IN" u="sng" cap="none" dirty="0">
                <a:highlight>
                  <a:srgbClr val="00FF00"/>
                </a:highlight>
                <a:latin typeface="Baskerville Old Face" panose="02020602080505020303" pitchFamily="18" charset="0"/>
              </a:rPr>
              <a:t>gender sensitive and respect women. </a:t>
            </a:r>
          </a:p>
          <a:p>
            <a:r>
              <a:rPr lang="en-IN" cap="none" dirty="0">
                <a:latin typeface="Baskerville Old Face" panose="02020602080505020303" pitchFamily="18" charset="0"/>
              </a:rPr>
              <a:t>Boys must be taught to do </a:t>
            </a:r>
            <a:r>
              <a:rPr lang="en-IN" u="sng" cap="none" dirty="0">
                <a:highlight>
                  <a:srgbClr val="00FF00"/>
                </a:highlight>
                <a:latin typeface="Baskerville Old Face" panose="02020602080505020303" pitchFamily="18" charset="0"/>
              </a:rPr>
              <a:t>domestic works </a:t>
            </a:r>
            <a:r>
              <a:rPr lang="en-IN" cap="none" dirty="0">
                <a:latin typeface="Baskerville Old Face" panose="02020602080505020303" pitchFamily="18" charset="0"/>
              </a:rPr>
              <a:t>and girls to do </a:t>
            </a:r>
            <a:r>
              <a:rPr lang="en-IN" cap="none" dirty="0">
                <a:highlight>
                  <a:srgbClr val="00FF00"/>
                </a:highlight>
                <a:latin typeface="Baskerville Old Face" panose="02020602080505020303" pitchFamily="18" charset="0"/>
              </a:rPr>
              <a:t>outdoor work like operating bank account, bringing gas cylinder etc</a:t>
            </a:r>
            <a:endParaRPr lang="en-IN" cap="none" dirty="0">
              <a:latin typeface="Baskerville Old Face" panose="02020602080505020303" pitchFamily="18" charset="0"/>
            </a:endParaRPr>
          </a:p>
        </p:txBody>
      </p:sp>
    </p:spTree>
    <p:extLst>
      <p:ext uri="{BB962C8B-B14F-4D97-AF65-F5344CB8AC3E}">
        <p14:creationId xmlns:p14="http://schemas.microsoft.com/office/powerpoint/2010/main" val="3491177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E43C4-0744-4DCA-9874-EEC416BE1FD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BBF0042-E960-4798-9691-784A6CD68326}"/>
              </a:ext>
            </a:extLst>
          </p:cNvPr>
          <p:cNvSpPr>
            <a:spLocks noGrp="1"/>
          </p:cNvSpPr>
          <p:nvPr>
            <p:ph sz="quarter" idx="13"/>
          </p:nvPr>
        </p:nvSpPr>
        <p:spPr>
          <a:xfrm>
            <a:off x="913149" y="485775"/>
            <a:ext cx="10488276" cy="6072187"/>
          </a:xfrm>
        </p:spPr>
        <p:txBody>
          <a:bodyPr>
            <a:normAutofit/>
          </a:bodyPr>
          <a:lstStyle/>
          <a:p>
            <a:r>
              <a:rPr lang="en-IN" cap="none" dirty="0">
                <a:latin typeface="Baskerville Old Face" panose="02020602080505020303" pitchFamily="18" charset="0"/>
              </a:rPr>
              <a:t>Parents must </a:t>
            </a:r>
            <a:r>
              <a:rPr lang="en-IN" cap="none" dirty="0">
                <a:highlight>
                  <a:srgbClr val="00FF00"/>
                </a:highlight>
                <a:latin typeface="Baskerville Old Face" panose="02020602080505020303" pitchFamily="18" charset="0"/>
              </a:rPr>
              <a:t>encourage</a:t>
            </a:r>
            <a:r>
              <a:rPr lang="en-IN" cap="none" dirty="0">
                <a:latin typeface="Baskerville Old Face" panose="02020602080505020303" pitchFamily="18" charset="0"/>
              </a:rPr>
              <a:t> their children </a:t>
            </a:r>
            <a:r>
              <a:rPr lang="en-IN" cap="none" dirty="0">
                <a:highlight>
                  <a:srgbClr val="00FF00"/>
                </a:highlight>
                <a:latin typeface="Baskerville Old Face" panose="02020602080505020303" pitchFamily="18" charset="0"/>
              </a:rPr>
              <a:t>raise their voices against gender </a:t>
            </a:r>
            <a:r>
              <a:rPr lang="en-IN" cap="none" dirty="0" err="1">
                <a:highlight>
                  <a:srgbClr val="00FF00"/>
                </a:highlight>
                <a:latin typeface="Baskerville Old Face" panose="02020602080505020303" pitchFamily="18" charset="0"/>
              </a:rPr>
              <a:t>inequaliy</a:t>
            </a:r>
            <a:r>
              <a:rPr lang="en-IN" cap="none" dirty="0">
                <a:latin typeface="Baskerville Old Face" panose="02020602080505020303" pitchFamily="18" charset="0"/>
              </a:rPr>
              <a:t>.</a:t>
            </a:r>
          </a:p>
          <a:p>
            <a:r>
              <a:rPr lang="en-IN" cap="none" dirty="0">
                <a:latin typeface="Baskerville Old Face" panose="02020602080505020303" pitchFamily="18" charset="0"/>
              </a:rPr>
              <a:t>Parents must bring up their daughters in such a way that can express they their opinions. for this, they have to be opportunities at home given to give their views in the household matters. </a:t>
            </a:r>
          </a:p>
          <a:p>
            <a:r>
              <a:rPr lang="en-IN" cap="none" dirty="0">
                <a:latin typeface="Baskerville Old Face" panose="02020602080505020303" pitchFamily="18" charset="0"/>
              </a:rPr>
              <a:t>Parents must </a:t>
            </a:r>
            <a:r>
              <a:rPr lang="en-IN" cap="none" dirty="0" err="1">
                <a:latin typeface="Baskerville Old Face" panose="02020602080505020303" pitchFamily="18" charset="0"/>
              </a:rPr>
              <a:t>instill</a:t>
            </a:r>
            <a:r>
              <a:rPr lang="en-IN" cap="none" dirty="0">
                <a:latin typeface="Baskerville Old Face" panose="02020602080505020303" pitchFamily="18" charset="0"/>
              </a:rPr>
              <a:t> </a:t>
            </a:r>
            <a:r>
              <a:rPr lang="en-IN" cap="none" dirty="0">
                <a:highlight>
                  <a:srgbClr val="00FF00"/>
                </a:highlight>
                <a:latin typeface="Baskerville Old Face" panose="02020602080505020303" pitchFamily="18" charset="0"/>
              </a:rPr>
              <a:t>self confidence </a:t>
            </a:r>
            <a:r>
              <a:rPr lang="en-IN" cap="none" dirty="0">
                <a:latin typeface="Baskerville Old Face" panose="02020602080505020303" pitchFamily="18" charset="0"/>
              </a:rPr>
              <a:t>in their daughters, so that they do not feel that they are </a:t>
            </a:r>
            <a:r>
              <a:rPr lang="en-IN" cap="none" dirty="0">
                <a:highlight>
                  <a:srgbClr val="00FF00"/>
                </a:highlight>
                <a:latin typeface="Baskerville Old Face" panose="02020602080505020303" pitchFamily="18" charset="0"/>
              </a:rPr>
              <a:t>inferior</a:t>
            </a:r>
            <a:r>
              <a:rPr lang="en-IN" cap="none" dirty="0">
                <a:latin typeface="Baskerville Old Face" panose="02020602080505020303" pitchFamily="18" charset="0"/>
              </a:rPr>
              <a:t> in anyway to their </a:t>
            </a:r>
            <a:r>
              <a:rPr lang="en-IN" cap="none" dirty="0">
                <a:highlight>
                  <a:srgbClr val="00FF00"/>
                </a:highlight>
                <a:latin typeface="Baskerville Old Face" panose="02020602080505020303" pitchFamily="18" charset="0"/>
              </a:rPr>
              <a:t>male counterparts. </a:t>
            </a:r>
          </a:p>
          <a:p>
            <a:r>
              <a:rPr lang="en-IN" cap="none" dirty="0">
                <a:latin typeface="Baskerville Old Face" panose="02020602080505020303" pitchFamily="18" charset="0"/>
              </a:rPr>
              <a:t>Parents </a:t>
            </a:r>
            <a:r>
              <a:rPr lang="en-IN" cap="none" dirty="0">
                <a:highlight>
                  <a:srgbClr val="00FF00"/>
                </a:highlight>
                <a:latin typeface="Baskerville Old Face" panose="02020602080505020303" pitchFamily="18" charset="0"/>
              </a:rPr>
              <a:t>must not overprotect </a:t>
            </a:r>
            <a:r>
              <a:rPr lang="en-IN" cap="none" dirty="0">
                <a:latin typeface="Baskerville Old Face" panose="02020602080505020303" pitchFamily="18" charset="0"/>
              </a:rPr>
              <a:t>any of their child. this may make them </a:t>
            </a:r>
            <a:r>
              <a:rPr lang="en-IN" cap="none" dirty="0">
                <a:highlight>
                  <a:srgbClr val="00FF00"/>
                </a:highlight>
                <a:latin typeface="Baskerville Old Face" panose="02020602080505020303" pitchFamily="18" charset="0"/>
              </a:rPr>
              <a:t>lose self confidence </a:t>
            </a:r>
            <a:r>
              <a:rPr lang="en-IN" cap="none" dirty="0">
                <a:latin typeface="Baskerville Old Face" panose="02020602080505020303" pitchFamily="18" charset="0"/>
              </a:rPr>
              <a:t>and develop a feeling of incapability in doing creation things. </a:t>
            </a:r>
          </a:p>
          <a:p>
            <a:r>
              <a:rPr lang="en-IN" cap="none" dirty="0">
                <a:latin typeface="Baskerville Old Face" panose="02020602080505020303" pitchFamily="18" charset="0"/>
              </a:rPr>
              <a:t>Parents must </a:t>
            </a:r>
            <a:r>
              <a:rPr lang="en-IN" cap="none" dirty="0">
                <a:highlight>
                  <a:srgbClr val="00FF00"/>
                </a:highlight>
                <a:latin typeface="Baskerville Old Face" panose="02020602080505020303" pitchFamily="18" charset="0"/>
              </a:rPr>
              <a:t>ensure that both daughters and sons equally participate in all the activities </a:t>
            </a:r>
            <a:r>
              <a:rPr lang="en-IN" cap="none" dirty="0">
                <a:latin typeface="Baskerville Old Face" panose="02020602080505020303" pitchFamily="18" charset="0"/>
              </a:rPr>
              <a:t>of the family.</a:t>
            </a:r>
          </a:p>
          <a:p>
            <a:r>
              <a:rPr lang="en-IN" cap="none" dirty="0">
                <a:latin typeface="Baskerville Old Face" panose="02020602080505020303" pitchFamily="18" charset="0"/>
              </a:rPr>
              <a:t>Parents must encourage both daughters and sons to </a:t>
            </a:r>
            <a:r>
              <a:rPr lang="en-IN" cap="none" dirty="0">
                <a:highlight>
                  <a:srgbClr val="00FF00"/>
                </a:highlight>
                <a:latin typeface="Baskerville Old Face" panose="02020602080505020303" pitchFamily="18" charset="0"/>
              </a:rPr>
              <a:t>equally participate </a:t>
            </a:r>
            <a:r>
              <a:rPr lang="en-IN" cap="none" dirty="0">
                <a:latin typeface="Baskerville Old Face" panose="02020602080505020303" pitchFamily="18" charset="0"/>
              </a:rPr>
              <a:t>in all types of </a:t>
            </a:r>
            <a:r>
              <a:rPr lang="en-IN" cap="none" dirty="0">
                <a:highlight>
                  <a:srgbClr val="00FF00"/>
                </a:highlight>
                <a:latin typeface="Baskerville Old Face" panose="02020602080505020303" pitchFamily="18" charset="0"/>
              </a:rPr>
              <a:t>games and sports. </a:t>
            </a:r>
          </a:p>
          <a:p>
            <a:r>
              <a:rPr lang="en-IN" cap="none" dirty="0">
                <a:latin typeface="Baskerville Old Face" panose="02020602080505020303" pitchFamily="18" charset="0"/>
              </a:rPr>
              <a:t>Parents must ensure that the girls take up </a:t>
            </a:r>
            <a:r>
              <a:rPr lang="en-IN" cap="none" dirty="0">
                <a:highlight>
                  <a:srgbClr val="00FF00"/>
                </a:highlight>
                <a:latin typeface="Baskerville Old Face" panose="02020602080505020303" pitchFamily="18" charset="0"/>
              </a:rPr>
              <a:t>careers</a:t>
            </a:r>
            <a:r>
              <a:rPr lang="en-IN" cap="none" dirty="0">
                <a:latin typeface="Baskerville Old Face" panose="02020602080505020303" pitchFamily="18" charset="0"/>
              </a:rPr>
              <a:t> of their choice and facilities must be given to her to pursue it. </a:t>
            </a:r>
          </a:p>
          <a:p>
            <a:r>
              <a:rPr lang="en-IN" cap="none" dirty="0">
                <a:latin typeface="Baskerville Old Face" panose="02020602080505020303" pitchFamily="18" charset="0"/>
              </a:rPr>
              <a:t>Parents must </a:t>
            </a:r>
            <a:r>
              <a:rPr lang="en-IN" cap="none" dirty="0">
                <a:highlight>
                  <a:srgbClr val="00FF00"/>
                </a:highlight>
                <a:latin typeface="Baskerville Old Face" panose="02020602080505020303" pitchFamily="18" charset="0"/>
              </a:rPr>
              <a:t>keep the same expectations </a:t>
            </a:r>
            <a:r>
              <a:rPr lang="en-IN" cap="none" dirty="0">
                <a:latin typeface="Baskerville Old Face" panose="02020602080505020303" pitchFamily="18" charset="0"/>
              </a:rPr>
              <a:t>from </a:t>
            </a:r>
            <a:r>
              <a:rPr lang="en-IN" cap="none" dirty="0">
                <a:highlight>
                  <a:srgbClr val="00FF00"/>
                </a:highlight>
                <a:latin typeface="Baskerville Old Face" panose="02020602080505020303" pitchFamily="18" charset="0"/>
              </a:rPr>
              <a:t>both sons and daughters</a:t>
            </a:r>
            <a:r>
              <a:rPr lang="en-IN" cap="none" dirty="0"/>
              <a:t>.</a:t>
            </a:r>
          </a:p>
          <a:p>
            <a:endParaRPr lang="en-IN" cap="none" dirty="0"/>
          </a:p>
        </p:txBody>
      </p:sp>
    </p:spTree>
    <p:extLst>
      <p:ext uri="{BB962C8B-B14F-4D97-AF65-F5344CB8AC3E}">
        <p14:creationId xmlns:p14="http://schemas.microsoft.com/office/powerpoint/2010/main" val="3307222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3872F-F828-4A21-92FA-127BF1B4819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1F656E8-2436-4253-AE61-941B44DB0C3C}"/>
              </a:ext>
            </a:extLst>
          </p:cNvPr>
          <p:cNvSpPr>
            <a:spLocks noGrp="1"/>
          </p:cNvSpPr>
          <p:nvPr>
            <p:ph sz="quarter" idx="13"/>
          </p:nvPr>
        </p:nvSpPr>
        <p:spPr/>
        <p:txBody>
          <a:bodyPr/>
          <a:lstStyle/>
          <a:p>
            <a:r>
              <a:rPr lang="en-IN" cap="none" dirty="0">
                <a:latin typeface="Baskerville Old Face" panose="02020602080505020303" pitchFamily="18" charset="0"/>
              </a:rPr>
              <a:t>Parents and other family members must see to it that a </a:t>
            </a:r>
            <a:r>
              <a:rPr lang="en-IN" cap="none" dirty="0">
                <a:highlight>
                  <a:srgbClr val="00FF00"/>
                </a:highlight>
                <a:latin typeface="Baskerville Old Face" panose="02020602080505020303" pitchFamily="18" charset="0"/>
              </a:rPr>
              <a:t>gender sensitive atmosphere </a:t>
            </a:r>
            <a:r>
              <a:rPr lang="en-IN" cap="none" dirty="0">
                <a:latin typeface="Baskerville Old Face" panose="02020602080505020303" pitchFamily="18" charset="0"/>
              </a:rPr>
              <a:t>prevails at home. </a:t>
            </a:r>
          </a:p>
          <a:p>
            <a:r>
              <a:rPr lang="en-IN" cap="none" dirty="0">
                <a:latin typeface="Baskerville Old Face" panose="02020602080505020303" pitchFamily="18" charset="0"/>
              </a:rPr>
              <a:t> Parents must teach their sons </a:t>
            </a:r>
            <a:r>
              <a:rPr lang="en-IN" cap="none" dirty="0">
                <a:highlight>
                  <a:srgbClr val="00FF00"/>
                </a:highlight>
                <a:latin typeface="Baskerville Old Face" panose="02020602080505020303" pitchFamily="18" charset="0"/>
              </a:rPr>
              <a:t>not to develop gender oppressive attitude </a:t>
            </a:r>
            <a:r>
              <a:rPr lang="en-IN" cap="none" dirty="0">
                <a:latin typeface="Baskerville Old Face" panose="02020602080505020303" pitchFamily="18" charset="0"/>
              </a:rPr>
              <a:t>same and the head of the family also must not practice.</a:t>
            </a:r>
          </a:p>
          <a:p>
            <a:r>
              <a:rPr lang="en-IN" cap="none" dirty="0">
                <a:latin typeface="Baskerville Old Face" panose="02020602080505020303" pitchFamily="18" charset="0"/>
              </a:rPr>
              <a:t> The parents must </a:t>
            </a:r>
            <a:r>
              <a:rPr lang="en-IN" cap="none" dirty="0">
                <a:highlight>
                  <a:srgbClr val="00FF00"/>
                </a:highlight>
                <a:latin typeface="Baskerville Old Face" panose="02020602080505020303" pitchFamily="18" charset="0"/>
              </a:rPr>
              <a:t>give equal freedom </a:t>
            </a:r>
            <a:r>
              <a:rPr lang="en-IN" cap="none" dirty="0">
                <a:latin typeface="Baskerville Old Face" panose="02020602080505020303" pitchFamily="18" charset="0"/>
              </a:rPr>
              <a:t>to their children in all respect. There must be no separate rules for boys and girls.</a:t>
            </a:r>
            <a:endParaRPr lang="en-IN" dirty="0">
              <a:latin typeface="Baskerville Old Face" panose="02020602080505020303" pitchFamily="18" charset="0"/>
            </a:endParaRPr>
          </a:p>
        </p:txBody>
      </p:sp>
    </p:spTree>
    <p:extLst>
      <p:ext uri="{BB962C8B-B14F-4D97-AF65-F5344CB8AC3E}">
        <p14:creationId xmlns:p14="http://schemas.microsoft.com/office/powerpoint/2010/main" val="2020382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47C10-6B96-4563-B163-97CBB3B3CE7F}"/>
              </a:ext>
            </a:extLst>
          </p:cNvPr>
          <p:cNvSpPr>
            <a:spLocks noGrp="1"/>
          </p:cNvSpPr>
          <p:nvPr>
            <p:ph type="title"/>
          </p:nvPr>
        </p:nvSpPr>
        <p:spPr/>
        <p:txBody>
          <a:bodyPr/>
          <a:lstStyle/>
          <a:p>
            <a:r>
              <a:rPr lang="en-IN" b="1" dirty="0">
                <a:latin typeface="Baskerville Old Face" panose="02020602080505020303" pitchFamily="18" charset="0"/>
              </a:rPr>
              <a:t>Role Of COMMUNITY</a:t>
            </a:r>
          </a:p>
        </p:txBody>
      </p:sp>
      <p:sp>
        <p:nvSpPr>
          <p:cNvPr id="3" name="Content Placeholder 2">
            <a:extLst>
              <a:ext uri="{FF2B5EF4-FFF2-40B4-BE49-F238E27FC236}">
                <a16:creationId xmlns:a16="http://schemas.microsoft.com/office/drawing/2014/main" id="{A8B46574-AA06-4344-811B-ACBF2970530B}"/>
              </a:ext>
            </a:extLst>
          </p:cNvPr>
          <p:cNvSpPr>
            <a:spLocks noGrp="1"/>
          </p:cNvSpPr>
          <p:nvPr>
            <p:ph sz="quarter" idx="13"/>
          </p:nvPr>
        </p:nvSpPr>
        <p:spPr/>
        <p:txBody>
          <a:bodyPr>
            <a:normAutofit/>
          </a:bodyPr>
          <a:lstStyle/>
          <a:p>
            <a:r>
              <a:rPr lang="en-IN" sz="2400" b="1" i="0" cap="none" dirty="0">
                <a:solidFill>
                  <a:srgbClr val="1F1F1F"/>
                </a:solidFill>
                <a:effectLst/>
                <a:highlight>
                  <a:srgbClr val="FFFF00"/>
                </a:highlight>
                <a:latin typeface="Baskerville Old Face" panose="02020602080505020303" pitchFamily="18" charset="0"/>
              </a:rPr>
              <a:t>Introduction: </a:t>
            </a:r>
            <a:r>
              <a:rPr lang="en-IN" sz="2400" b="0" i="0" cap="none" dirty="0">
                <a:solidFill>
                  <a:srgbClr val="1F1F1F"/>
                </a:solidFill>
                <a:effectLst/>
                <a:latin typeface="Baskerville Old Face" panose="02020602080505020303" pitchFamily="18" charset="0"/>
              </a:rPr>
              <a:t>Some actions you can take in your community to promote gender equality. </a:t>
            </a:r>
            <a:r>
              <a:rPr lang="en-IN" sz="2400" cap="none" dirty="0">
                <a:solidFill>
                  <a:srgbClr val="040C28"/>
                </a:solidFill>
                <a:latin typeface="Baskerville Old Face" panose="02020602080505020303" pitchFamily="18" charset="0"/>
              </a:rPr>
              <a:t>A</a:t>
            </a:r>
            <a:r>
              <a:rPr lang="en-IN" sz="2400" b="0" i="0" cap="none" dirty="0">
                <a:solidFill>
                  <a:srgbClr val="040C28"/>
                </a:solidFill>
                <a:effectLst/>
                <a:latin typeface="Baskerville Old Face" panose="02020602080505020303" pitchFamily="18" charset="0"/>
              </a:rPr>
              <a:t>dvocate for inclusive policies by encouraging local organizations and businesses</a:t>
            </a:r>
            <a:r>
              <a:rPr lang="en-IN" sz="2400" b="0" i="0" cap="none" dirty="0">
                <a:solidFill>
                  <a:srgbClr val="1F1F1F"/>
                </a:solidFill>
                <a:effectLst/>
                <a:latin typeface="Baskerville Old Face" panose="02020602080505020303" pitchFamily="18" charset="0"/>
              </a:rPr>
              <a:t>. Support women-owned businesses to </a:t>
            </a:r>
            <a:r>
              <a:rPr lang="en-IN" sz="2800" b="0" i="0" cap="none" dirty="0">
                <a:solidFill>
                  <a:srgbClr val="1F1F1F"/>
                </a:solidFill>
                <a:effectLst/>
                <a:latin typeface="Baskerville Old Face" panose="02020602080505020303" pitchFamily="18" charset="0"/>
              </a:rPr>
              <a:t>contribute</a:t>
            </a:r>
            <a:r>
              <a:rPr lang="en-IN" sz="2400" b="0" i="0" cap="none" dirty="0">
                <a:solidFill>
                  <a:srgbClr val="1F1F1F"/>
                </a:solidFill>
                <a:effectLst/>
                <a:latin typeface="Baskerville Old Face" panose="02020602080505020303" pitchFamily="18" charset="0"/>
              </a:rPr>
              <a:t> to economic empowerment. Share information about gender equality through discussions, workshops, or social media.</a:t>
            </a:r>
            <a:endParaRPr lang="en-IN" sz="2400" cap="none" dirty="0">
              <a:latin typeface="Baskerville Old Face" panose="02020602080505020303" pitchFamily="18" charset="0"/>
            </a:endParaRPr>
          </a:p>
        </p:txBody>
      </p:sp>
    </p:spTree>
    <p:extLst>
      <p:ext uri="{BB962C8B-B14F-4D97-AF65-F5344CB8AC3E}">
        <p14:creationId xmlns:p14="http://schemas.microsoft.com/office/powerpoint/2010/main" val="4234398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F1ABC-FAE7-4DD6-9F62-3BF29785FA39}"/>
              </a:ext>
            </a:extLst>
          </p:cNvPr>
          <p:cNvSpPr>
            <a:spLocks noGrp="1"/>
          </p:cNvSpPr>
          <p:nvPr>
            <p:ph type="title"/>
          </p:nvPr>
        </p:nvSpPr>
        <p:spPr/>
        <p:txBody>
          <a:bodyPr/>
          <a:lstStyle/>
          <a:p>
            <a:r>
              <a:rPr lang="en-IN" b="1" cap="none" dirty="0">
                <a:latin typeface="Baskerville Old Face" panose="02020602080505020303" pitchFamily="18" charset="0"/>
              </a:rPr>
              <a:t>Removing Gender Inequality, Community Has To Ensure The Following Measures:</a:t>
            </a:r>
            <a:endParaRPr lang="en-IN" dirty="0"/>
          </a:p>
        </p:txBody>
      </p:sp>
      <p:sp>
        <p:nvSpPr>
          <p:cNvPr id="3" name="Content Placeholder 2">
            <a:extLst>
              <a:ext uri="{FF2B5EF4-FFF2-40B4-BE49-F238E27FC236}">
                <a16:creationId xmlns:a16="http://schemas.microsoft.com/office/drawing/2014/main" id="{EB5E814E-FA57-49C8-97E3-0FC8571B88FF}"/>
              </a:ext>
            </a:extLst>
          </p:cNvPr>
          <p:cNvSpPr>
            <a:spLocks noGrp="1"/>
          </p:cNvSpPr>
          <p:nvPr>
            <p:ph sz="quarter" idx="13"/>
          </p:nvPr>
        </p:nvSpPr>
        <p:spPr>
          <a:xfrm>
            <a:off x="913774" y="2214694"/>
            <a:ext cx="10516226" cy="4024789"/>
          </a:xfrm>
        </p:spPr>
        <p:txBody>
          <a:bodyPr>
            <a:normAutofit/>
          </a:bodyPr>
          <a:lstStyle/>
          <a:p>
            <a:r>
              <a:rPr lang="en-IN" cap="none" dirty="0">
                <a:highlight>
                  <a:srgbClr val="00FF00"/>
                </a:highlight>
                <a:latin typeface="Baskerville Old Face" panose="02020602080505020303" pitchFamily="18" charset="0"/>
              </a:rPr>
              <a:t>Elders and members </a:t>
            </a:r>
            <a:r>
              <a:rPr lang="en-IN" cap="none" dirty="0">
                <a:latin typeface="Baskerville Old Face" panose="02020602080505020303" pitchFamily="18" charset="0"/>
              </a:rPr>
              <a:t>of the boys and girls community must see that both boys and girls are given </a:t>
            </a:r>
            <a:r>
              <a:rPr lang="en-IN" cap="none" dirty="0">
                <a:highlight>
                  <a:srgbClr val="00FF00"/>
                </a:highlight>
                <a:latin typeface="Baskerville Old Face" panose="02020602080505020303" pitchFamily="18" charset="0"/>
              </a:rPr>
              <a:t>equal the treatment</a:t>
            </a:r>
            <a:r>
              <a:rPr lang="en-IN" cap="none" dirty="0">
                <a:latin typeface="Baskerville Old Face" panose="02020602080505020303" pitchFamily="18" charset="0"/>
              </a:rPr>
              <a:t>. </a:t>
            </a:r>
          </a:p>
          <a:p>
            <a:r>
              <a:rPr lang="en-IN" cap="none" dirty="0">
                <a:latin typeface="Baskerville Old Face" panose="02020602080505020303" pitchFamily="18" charset="0"/>
              </a:rPr>
              <a:t>The community </a:t>
            </a:r>
            <a:r>
              <a:rPr lang="en-IN" cap="none" dirty="0">
                <a:highlight>
                  <a:srgbClr val="00FF00"/>
                </a:highlight>
                <a:latin typeface="Baskerville Old Face" panose="02020602080505020303" pitchFamily="18" charset="0"/>
              </a:rPr>
              <a:t>must warn </a:t>
            </a:r>
            <a:r>
              <a:rPr lang="en-IN" cap="none" dirty="0">
                <a:latin typeface="Baskerville Old Face" panose="02020602080505020303" pitchFamily="18" charset="0"/>
              </a:rPr>
              <a:t>its members not to </a:t>
            </a:r>
            <a:r>
              <a:rPr lang="en-IN" cap="none" dirty="0">
                <a:highlight>
                  <a:srgbClr val="00FF00"/>
                </a:highlight>
                <a:latin typeface="Baskerville Old Face" panose="02020602080505020303" pitchFamily="18" charset="0"/>
              </a:rPr>
              <a:t>foeticide</a:t>
            </a:r>
            <a:r>
              <a:rPr lang="en-IN" cap="none" dirty="0">
                <a:latin typeface="Baskerville Old Face" panose="02020602080505020303" pitchFamily="18" charset="0"/>
              </a:rPr>
              <a:t> and practice s female the </a:t>
            </a:r>
            <a:r>
              <a:rPr lang="en-IN" cap="none" dirty="0">
                <a:highlight>
                  <a:srgbClr val="00FF00"/>
                </a:highlight>
                <a:latin typeface="Baskerville Old Face" panose="02020602080505020303" pitchFamily="18" charset="0"/>
              </a:rPr>
              <a:t>infanticide.</a:t>
            </a:r>
          </a:p>
          <a:p>
            <a:r>
              <a:rPr lang="en-IN" cap="none" dirty="0">
                <a:latin typeface="Baskerville Old Face" panose="02020602080505020303" pitchFamily="18" charset="0"/>
              </a:rPr>
              <a:t> The Community must ensure that the practice of </a:t>
            </a:r>
            <a:r>
              <a:rPr lang="en-IN" cap="none" dirty="0">
                <a:highlight>
                  <a:srgbClr val="00FF00"/>
                </a:highlight>
                <a:latin typeface="Baskerville Old Face" panose="02020602080505020303" pitchFamily="18" charset="0"/>
              </a:rPr>
              <a:t>dowry</a:t>
            </a:r>
            <a:r>
              <a:rPr lang="en-IN" cap="none" dirty="0">
                <a:latin typeface="Baskerville Old Face" panose="02020602080505020303" pitchFamily="18" charset="0"/>
              </a:rPr>
              <a:t> does not not </a:t>
            </a:r>
            <a:r>
              <a:rPr lang="en-IN" cap="none" dirty="0">
                <a:highlight>
                  <a:srgbClr val="00FF00"/>
                </a:highlight>
                <a:latin typeface="Baskerville Old Face" panose="02020602080505020303" pitchFamily="18" charset="0"/>
              </a:rPr>
              <a:t>prevail in practice its marriages.</a:t>
            </a:r>
          </a:p>
          <a:p>
            <a:r>
              <a:rPr lang="en-IN" cap="none" dirty="0">
                <a:latin typeface="Baskerville Old Face" panose="02020602080505020303" pitchFamily="18" charset="0"/>
              </a:rPr>
              <a:t> Families </a:t>
            </a:r>
            <a:r>
              <a:rPr lang="en-IN" cap="none" dirty="0">
                <a:highlight>
                  <a:srgbClr val="00FF00"/>
                </a:highlight>
                <a:latin typeface="Baskerville Old Face" panose="02020602080505020303" pitchFamily="18" charset="0"/>
              </a:rPr>
              <a:t>giving or takin</a:t>
            </a:r>
            <a:r>
              <a:rPr lang="en-IN" cap="none" dirty="0">
                <a:latin typeface="Baskerville Old Face" panose="02020602080505020303" pitchFamily="18" charset="0"/>
              </a:rPr>
              <a:t>g dowry </a:t>
            </a:r>
            <a:r>
              <a:rPr lang="en-IN" cap="none" dirty="0">
                <a:highlight>
                  <a:srgbClr val="00FF00"/>
                </a:highlight>
                <a:latin typeface="Baskerville Old Face" panose="02020602080505020303" pitchFamily="18" charset="0"/>
              </a:rPr>
              <a:t>must be boycotted </a:t>
            </a:r>
            <a:r>
              <a:rPr lang="en-IN" cap="none" dirty="0">
                <a:latin typeface="Baskerville Old Face" panose="02020602080505020303" pitchFamily="18" charset="0"/>
              </a:rPr>
              <a:t>. </a:t>
            </a:r>
          </a:p>
          <a:p>
            <a:r>
              <a:rPr lang="en-IN" cap="none" dirty="0">
                <a:latin typeface="Baskerville Old Face" panose="02020602080505020303" pitchFamily="18" charset="0"/>
              </a:rPr>
              <a:t>Community must </a:t>
            </a:r>
            <a:r>
              <a:rPr lang="en-IN" cap="none" dirty="0" err="1">
                <a:latin typeface="Baskerville Old Face" panose="02020602080505020303" pitchFamily="18" charset="0"/>
              </a:rPr>
              <a:t>énsure</a:t>
            </a:r>
            <a:r>
              <a:rPr lang="en-IN" cap="none" dirty="0">
                <a:latin typeface="Baskerville Old Face" panose="02020602080505020303" pitchFamily="18" charset="0"/>
              </a:rPr>
              <a:t> that the girls are </a:t>
            </a:r>
            <a:r>
              <a:rPr lang="en-IN" cap="none" dirty="0">
                <a:highlight>
                  <a:srgbClr val="00FF00"/>
                </a:highlight>
                <a:latin typeface="Baskerville Old Face" panose="02020602080505020303" pitchFamily="18" charset="0"/>
              </a:rPr>
              <a:t>given equal educational opportunitie</a:t>
            </a:r>
            <a:r>
              <a:rPr lang="en-IN" cap="none" dirty="0">
                <a:latin typeface="Baskerville Old Face" panose="02020602080505020303" pitchFamily="18" charset="0"/>
              </a:rPr>
              <a:t>s with the boys. </a:t>
            </a:r>
          </a:p>
        </p:txBody>
      </p:sp>
    </p:spTree>
    <p:extLst>
      <p:ext uri="{BB962C8B-B14F-4D97-AF65-F5344CB8AC3E}">
        <p14:creationId xmlns:p14="http://schemas.microsoft.com/office/powerpoint/2010/main" val="3082725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BDFEF-FE1E-434F-93F5-50ED01F44DA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4609D56-4FFE-461F-B6F7-4CD514BD8344}"/>
              </a:ext>
            </a:extLst>
          </p:cNvPr>
          <p:cNvSpPr>
            <a:spLocks noGrp="1"/>
          </p:cNvSpPr>
          <p:nvPr>
            <p:ph sz="quarter" idx="13"/>
          </p:nvPr>
        </p:nvSpPr>
        <p:spPr>
          <a:xfrm>
            <a:off x="514350" y="1042988"/>
            <a:ext cx="11187113" cy="5600700"/>
          </a:xfrm>
        </p:spPr>
        <p:txBody>
          <a:bodyPr>
            <a:normAutofit fontScale="92500" lnSpcReduction="20000"/>
          </a:bodyPr>
          <a:lstStyle/>
          <a:p>
            <a:r>
              <a:rPr lang="en-IN" sz="2200" cap="none" dirty="0">
                <a:latin typeface="Baskerville Old Face" panose="02020602080505020303" pitchFamily="18" charset="0"/>
              </a:rPr>
              <a:t>There must be </a:t>
            </a:r>
            <a:r>
              <a:rPr lang="en-IN" sz="2200" cap="none" dirty="0">
                <a:highlight>
                  <a:srgbClr val="00FF00"/>
                </a:highlight>
                <a:latin typeface="Baskerville Old Face" panose="02020602080505020303" pitchFamily="18" charset="0"/>
              </a:rPr>
              <a:t>strict rules and punishmen</a:t>
            </a:r>
            <a:r>
              <a:rPr lang="en-IN" sz="2200" cap="none" dirty="0">
                <a:latin typeface="Baskerville Old Face" panose="02020602080505020303" pitchFamily="18" charset="0"/>
              </a:rPr>
              <a:t>t to ensure safety of the girls and to stop abuse of girls of all forms. </a:t>
            </a:r>
          </a:p>
          <a:p>
            <a:pPr marL="0" indent="0">
              <a:buNone/>
            </a:pPr>
            <a:endParaRPr lang="en-IN" sz="2200" cap="none" dirty="0">
              <a:latin typeface="Baskerville Old Face" panose="02020602080505020303" pitchFamily="18" charset="0"/>
            </a:endParaRPr>
          </a:p>
          <a:p>
            <a:r>
              <a:rPr lang="en-IN" sz="2200" cap="none" dirty="0">
                <a:latin typeface="Baskerville Old Face" panose="02020602080505020303" pitchFamily="18" charset="0"/>
              </a:rPr>
              <a:t>Community must </a:t>
            </a:r>
            <a:r>
              <a:rPr lang="en-IN" sz="2200" cap="none" dirty="0">
                <a:highlight>
                  <a:srgbClr val="00FF00"/>
                </a:highlight>
                <a:latin typeface="Baskerville Old Face" panose="02020602080505020303" pitchFamily="18" charset="0"/>
              </a:rPr>
              <a:t>play the role of watch dog </a:t>
            </a:r>
            <a:r>
              <a:rPr lang="en-IN" sz="2200" cap="none" dirty="0">
                <a:latin typeface="Baskerville Old Face" panose="02020602080505020303" pitchFamily="18" charset="0"/>
              </a:rPr>
              <a:t>and see that no girls are </a:t>
            </a:r>
            <a:r>
              <a:rPr lang="en-IN" sz="2200" cap="none" dirty="0">
                <a:highlight>
                  <a:srgbClr val="00FF00"/>
                </a:highlight>
                <a:latin typeface="Baskerville Old Face" panose="02020602080505020303" pitchFamily="18" charset="0"/>
              </a:rPr>
              <a:t>trafficked for sex trade.</a:t>
            </a:r>
          </a:p>
          <a:p>
            <a:pPr marL="0" indent="0">
              <a:buNone/>
            </a:pPr>
            <a:endParaRPr lang="en-IN" sz="2200" cap="none" dirty="0">
              <a:latin typeface="Baskerville Old Face" panose="02020602080505020303" pitchFamily="18" charset="0"/>
            </a:endParaRPr>
          </a:p>
          <a:p>
            <a:r>
              <a:rPr lang="en-IN" sz="2200" cap="none" dirty="0">
                <a:latin typeface="Baskerville Old Face" panose="02020602080505020303" pitchFamily="18" charset="0"/>
              </a:rPr>
              <a:t> Community must </a:t>
            </a:r>
            <a:r>
              <a:rPr lang="en-IN" sz="2200" cap="none" dirty="0">
                <a:highlight>
                  <a:srgbClr val="00FF00"/>
                </a:highlight>
                <a:latin typeface="Baskerville Old Face" panose="02020602080505020303" pitchFamily="18" charset="0"/>
              </a:rPr>
              <a:t>recognize the contribution of their women in its upliftment. </a:t>
            </a:r>
          </a:p>
          <a:p>
            <a:pPr marL="0" indent="0">
              <a:buNone/>
            </a:pPr>
            <a:endParaRPr lang="en-IN" sz="2200" cap="none" dirty="0">
              <a:highlight>
                <a:srgbClr val="00FF00"/>
              </a:highlight>
              <a:latin typeface="Baskerville Old Face" panose="02020602080505020303" pitchFamily="18" charset="0"/>
            </a:endParaRPr>
          </a:p>
          <a:p>
            <a:r>
              <a:rPr lang="en-IN" sz="2200" cap="none" dirty="0">
                <a:latin typeface="Baskerville Old Face" panose="02020602080505020303" pitchFamily="18" charset="0"/>
              </a:rPr>
              <a:t>Community must ensure that their men respect the women and no </a:t>
            </a:r>
            <a:r>
              <a:rPr lang="en-IN" sz="2200" cap="none" dirty="0">
                <a:highlight>
                  <a:srgbClr val="00FF00"/>
                </a:highlight>
                <a:latin typeface="Baskerville Old Face" panose="02020602080505020303" pitchFamily="18" charset="0"/>
              </a:rPr>
              <a:t>domestic violence takes place in its jurisdiction.</a:t>
            </a:r>
          </a:p>
          <a:p>
            <a:pPr marL="0" indent="0">
              <a:buNone/>
            </a:pPr>
            <a:endParaRPr lang="en-IN" sz="2200" cap="none" dirty="0">
              <a:latin typeface="Baskerville Old Face" panose="02020602080505020303" pitchFamily="18" charset="0"/>
            </a:endParaRPr>
          </a:p>
          <a:p>
            <a:r>
              <a:rPr lang="en-IN" sz="2200" cap="none" dirty="0">
                <a:latin typeface="Baskerville Old Face" panose="02020602080505020303" pitchFamily="18" charset="0"/>
              </a:rPr>
              <a:t> Community must </a:t>
            </a:r>
            <a:r>
              <a:rPr lang="en-IN" sz="2200" cap="none" dirty="0">
                <a:highlight>
                  <a:srgbClr val="00FF00"/>
                </a:highlight>
                <a:latin typeface="Baskerville Old Face" panose="02020602080505020303" pitchFamily="18" charset="0"/>
              </a:rPr>
              <a:t>organize awareness programmes on gender equality. </a:t>
            </a:r>
          </a:p>
          <a:p>
            <a:pPr marL="0" indent="0">
              <a:buNone/>
            </a:pPr>
            <a:endParaRPr lang="en-IN" sz="2200" cap="none" dirty="0">
              <a:highlight>
                <a:srgbClr val="00FF00"/>
              </a:highlight>
              <a:latin typeface="Baskerville Old Face" panose="02020602080505020303" pitchFamily="18" charset="0"/>
            </a:endParaRPr>
          </a:p>
          <a:p>
            <a:r>
              <a:rPr lang="en-IN" sz="2200" cap="none" dirty="0">
                <a:latin typeface="Baskerville Old Face" panose="02020602080505020303" pitchFamily="18" charset="0"/>
              </a:rPr>
              <a:t>Community must see that gender </a:t>
            </a:r>
            <a:r>
              <a:rPr lang="en-IN" sz="2200" cap="none" dirty="0">
                <a:highlight>
                  <a:srgbClr val="00FF00"/>
                </a:highlight>
                <a:latin typeface="Baskerville Old Face" panose="02020602080505020303" pitchFamily="18" charset="0"/>
              </a:rPr>
              <a:t>sensitive environment </a:t>
            </a:r>
            <a:r>
              <a:rPr lang="en-IN" sz="2200" cap="none" dirty="0">
                <a:latin typeface="Baskerville Old Face" panose="02020602080505020303" pitchFamily="18" charset="0"/>
              </a:rPr>
              <a:t>prevails in its schools.</a:t>
            </a:r>
          </a:p>
          <a:p>
            <a:pPr marL="0" indent="0">
              <a:buNone/>
            </a:pPr>
            <a:endParaRPr lang="en-IN" cap="none" dirty="0"/>
          </a:p>
        </p:txBody>
      </p:sp>
    </p:spTree>
    <p:extLst>
      <p:ext uri="{BB962C8B-B14F-4D97-AF65-F5344CB8AC3E}">
        <p14:creationId xmlns:p14="http://schemas.microsoft.com/office/powerpoint/2010/main" val="2882035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009DC-C945-43DB-99DE-966EB08AF35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DED7059-C3B4-492C-9A64-C5AD34119AE5}"/>
              </a:ext>
            </a:extLst>
          </p:cNvPr>
          <p:cNvSpPr>
            <a:spLocks noGrp="1"/>
          </p:cNvSpPr>
          <p:nvPr>
            <p:ph sz="quarter" idx="13"/>
          </p:nvPr>
        </p:nvSpPr>
        <p:spPr/>
        <p:txBody>
          <a:bodyPr>
            <a:normAutofit fontScale="92500" lnSpcReduction="20000"/>
          </a:bodyPr>
          <a:lstStyle/>
          <a:p>
            <a:r>
              <a:rPr lang="en-IN" sz="2200" cap="none" dirty="0">
                <a:latin typeface="Baskerville Old Face" panose="02020602080505020303" pitchFamily="18" charset="0"/>
              </a:rPr>
              <a:t>Community must give </a:t>
            </a:r>
            <a:r>
              <a:rPr lang="en-IN" sz="2200" cap="none" dirty="0">
                <a:highlight>
                  <a:srgbClr val="00FF00"/>
                </a:highlight>
                <a:latin typeface="Baskerville Old Face" panose="02020602080505020303" pitchFamily="18" charset="0"/>
              </a:rPr>
              <a:t>equal opportunity to its women </a:t>
            </a:r>
            <a:r>
              <a:rPr lang="en-IN" sz="2200" cap="none" dirty="0">
                <a:latin typeface="Baskerville Old Face" panose="02020602080505020303" pitchFamily="18" charset="0"/>
              </a:rPr>
              <a:t>to participate in </a:t>
            </a:r>
            <a:r>
              <a:rPr lang="en-IN" sz="2200" cap="none" dirty="0">
                <a:highlight>
                  <a:srgbClr val="00FF00"/>
                </a:highlight>
                <a:latin typeface="Baskerville Old Face" panose="02020602080505020303" pitchFamily="18" charset="0"/>
              </a:rPr>
              <a:t>decision making process.</a:t>
            </a:r>
          </a:p>
          <a:p>
            <a:pPr marL="0" indent="0">
              <a:buNone/>
            </a:pPr>
            <a:endParaRPr lang="en-IN" sz="2200" cap="none" dirty="0">
              <a:highlight>
                <a:srgbClr val="00FF00"/>
              </a:highlight>
              <a:latin typeface="Baskerville Old Face" panose="02020602080505020303" pitchFamily="18" charset="0"/>
            </a:endParaRPr>
          </a:p>
          <a:p>
            <a:r>
              <a:rPr lang="en-IN" sz="2200" cap="none" dirty="0">
                <a:latin typeface="Baskerville Old Face" panose="02020602080505020303" pitchFamily="18" charset="0"/>
              </a:rPr>
              <a:t>Community must see that those rights of </a:t>
            </a:r>
            <a:r>
              <a:rPr lang="en-IN" sz="2200" cap="none" dirty="0">
                <a:highlight>
                  <a:srgbClr val="00FF00"/>
                </a:highlight>
                <a:latin typeface="Baskerville Old Face" panose="02020602080505020303" pitchFamily="18" charset="0"/>
              </a:rPr>
              <a:t>women are not violated.</a:t>
            </a:r>
          </a:p>
          <a:p>
            <a:pPr marL="0" indent="0">
              <a:buNone/>
            </a:pPr>
            <a:endParaRPr lang="en-IN" sz="2200" cap="none" dirty="0">
              <a:highlight>
                <a:srgbClr val="00FF00"/>
              </a:highlight>
              <a:latin typeface="Baskerville Old Face" panose="02020602080505020303" pitchFamily="18" charset="0"/>
            </a:endParaRPr>
          </a:p>
          <a:p>
            <a:r>
              <a:rPr lang="en-IN" sz="2200" cap="none" dirty="0">
                <a:latin typeface="Baskerville Old Face" panose="02020602080505020303" pitchFamily="18" charset="0"/>
              </a:rPr>
              <a:t> Community must give </a:t>
            </a:r>
            <a:r>
              <a:rPr lang="en-IN" sz="2200" cap="none" dirty="0">
                <a:highlight>
                  <a:srgbClr val="00FF00"/>
                </a:highlight>
                <a:latin typeface="Baskerville Old Face" panose="02020602080505020303" pitchFamily="18" charset="0"/>
              </a:rPr>
              <a:t>equal opportunity to its women to exercise their political rights</a:t>
            </a:r>
            <a:r>
              <a:rPr lang="en-IN" sz="2200" cap="none" dirty="0">
                <a:latin typeface="Baskerville Old Face" panose="02020602080505020303" pitchFamily="18" charset="0"/>
              </a:rPr>
              <a:t>. </a:t>
            </a:r>
          </a:p>
          <a:p>
            <a:pPr marL="0" indent="0">
              <a:buNone/>
            </a:pPr>
            <a:endParaRPr lang="en-IN" sz="2200" cap="none" dirty="0">
              <a:latin typeface="Baskerville Old Face" panose="02020602080505020303" pitchFamily="18" charset="0"/>
            </a:endParaRPr>
          </a:p>
          <a:p>
            <a:r>
              <a:rPr lang="en-IN" sz="2200" cap="none" dirty="0">
                <a:latin typeface="Baskerville Old Face" panose="02020602080505020303" pitchFamily="18" charset="0"/>
              </a:rPr>
              <a:t>Community must ensure that the </a:t>
            </a:r>
            <a:r>
              <a:rPr lang="en-IN" sz="2200" cap="none" dirty="0">
                <a:highlight>
                  <a:srgbClr val="00FF00"/>
                </a:highlight>
                <a:latin typeface="Baskerville Old Face" panose="02020602080505020303" pitchFamily="18" charset="0"/>
              </a:rPr>
              <a:t>dignity of its women </a:t>
            </a:r>
            <a:r>
              <a:rPr lang="en-IN" sz="2200" cap="none" dirty="0">
                <a:latin typeface="Baskerville Old Face" panose="02020602080505020303" pitchFamily="18" charset="0"/>
              </a:rPr>
              <a:t>is not harmed, she is secure, only then she will be able to discharge her duties well and bring peace in the family and society at large.</a:t>
            </a:r>
          </a:p>
          <a:p>
            <a:endParaRPr lang="en-IN" dirty="0"/>
          </a:p>
        </p:txBody>
      </p:sp>
    </p:spTree>
    <p:extLst>
      <p:ext uri="{BB962C8B-B14F-4D97-AF65-F5344CB8AC3E}">
        <p14:creationId xmlns:p14="http://schemas.microsoft.com/office/powerpoint/2010/main" val="4177801840"/>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65</TotalTime>
  <Words>1026</Words>
  <Application>Microsoft Office PowerPoint</Application>
  <PresentationFormat>Widescreen</PresentationFormat>
  <Paragraphs>52</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Baskerville Old Face</vt:lpstr>
      <vt:lpstr>Tw Cen MT</vt:lpstr>
      <vt:lpstr>Droplet</vt:lpstr>
      <vt:lpstr>Role Of Family &amp; Role Of Community To Redress Inequalities Of Gender</vt:lpstr>
      <vt:lpstr>Role of family</vt:lpstr>
      <vt:lpstr>Removing Gender Inequality, A Family Has To Take The Following Measures:</vt:lpstr>
      <vt:lpstr>PowerPoint Presentation</vt:lpstr>
      <vt:lpstr>PowerPoint Presentation</vt:lpstr>
      <vt:lpstr>Role Of COMMUNITY</vt:lpstr>
      <vt:lpstr>Removing Gender Inequality, Community Has To Ensure The Following Measures:</vt:lpstr>
      <vt:lpstr>PowerPoint Presentation</vt:lpstr>
      <vt:lpstr>PowerPoint Presentation</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Family &amp; Role Of Community to redress inequalities of Gender</dc:title>
  <dc:creator>anuradharoy2023@outlook.com</dc:creator>
  <cp:lastModifiedBy>anuradharoy2023@outlook.com</cp:lastModifiedBy>
  <cp:revision>36</cp:revision>
  <dcterms:created xsi:type="dcterms:W3CDTF">2024-09-30T02:41:31Z</dcterms:created>
  <dcterms:modified xsi:type="dcterms:W3CDTF">2024-09-30T03:47:11Z</dcterms:modified>
</cp:coreProperties>
</file>