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jib Das" userId="cfa4146ac384c9ff" providerId="LiveId" clId="{372B14C6-ABC8-49B5-AB7A-ECBC28992849}"/>
    <pc:docChg chg="undo redo custSel addSld delSld modSld">
      <pc:chgData name="Sanjib Das" userId="cfa4146ac384c9ff" providerId="LiveId" clId="{372B14C6-ABC8-49B5-AB7A-ECBC28992849}" dt="2024-09-30T03:56:24.326" v="1250" actId="1076"/>
      <pc:docMkLst>
        <pc:docMk/>
      </pc:docMkLst>
      <pc:sldChg chg="modSp new mod">
        <pc:chgData name="Sanjib Das" userId="cfa4146ac384c9ff" providerId="LiveId" clId="{372B14C6-ABC8-49B5-AB7A-ECBC28992849}" dt="2024-09-30T03:56:24.326" v="1250" actId="1076"/>
        <pc:sldMkLst>
          <pc:docMk/>
          <pc:sldMk cId="4126112253" sldId="256"/>
        </pc:sldMkLst>
        <pc:spChg chg="mod">
          <ac:chgData name="Sanjib Das" userId="cfa4146ac384c9ff" providerId="LiveId" clId="{372B14C6-ABC8-49B5-AB7A-ECBC28992849}" dt="2024-09-30T03:56:24.326" v="1250" actId="1076"/>
          <ac:spMkLst>
            <pc:docMk/>
            <pc:sldMk cId="4126112253" sldId="256"/>
            <ac:spMk id="2" creationId="{795EB599-6510-7A7E-FCA7-29918FE1D1E1}"/>
          </ac:spMkLst>
        </pc:spChg>
        <pc:spChg chg="mod">
          <ac:chgData name="Sanjib Das" userId="cfa4146ac384c9ff" providerId="LiveId" clId="{372B14C6-ABC8-49B5-AB7A-ECBC28992849}" dt="2024-09-30T03:55:02.562" v="1248"/>
          <ac:spMkLst>
            <pc:docMk/>
            <pc:sldMk cId="4126112253" sldId="256"/>
            <ac:spMk id="3" creationId="{607D9193-73EA-44C9-2032-11092368CE5F}"/>
          </ac:spMkLst>
        </pc:spChg>
      </pc:sldChg>
      <pc:sldChg chg="addSp delSp modSp new mod">
        <pc:chgData name="Sanjib Das" userId="cfa4146ac384c9ff" providerId="LiveId" clId="{372B14C6-ABC8-49B5-AB7A-ECBC28992849}" dt="2024-09-30T03:15:45.314" v="338" actId="2710"/>
        <pc:sldMkLst>
          <pc:docMk/>
          <pc:sldMk cId="1832317309" sldId="257"/>
        </pc:sldMkLst>
        <pc:spChg chg="add del mod">
          <ac:chgData name="Sanjib Das" userId="cfa4146ac384c9ff" providerId="LiveId" clId="{372B14C6-ABC8-49B5-AB7A-ECBC28992849}" dt="2024-09-30T03:12:50.275" v="291"/>
          <ac:spMkLst>
            <pc:docMk/>
            <pc:sldMk cId="1832317309" sldId="257"/>
            <ac:spMk id="2" creationId="{3D74AB5B-DB9D-664B-5A2D-CDE5D52E4FD3}"/>
          </ac:spMkLst>
        </pc:spChg>
        <pc:spChg chg="add mod">
          <ac:chgData name="Sanjib Das" userId="cfa4146ac384c9ff" providerId="LiveId" clId="{372B14C6-ABC8-49B5-AB7A-ECBC28992849}" dt="2024-09-30T03:15:45.314" v="338" actId="2710"/>
          <ac:spMkLst>
            <pc:docMk/>
            <pc:sldMk cId="1832317309" sldId="257"/>
            <ac:spMk id="3" creationId="{85DBEBF8-0353-7372-0EF7-E03E858DFE38}"/>
          </ac:spMkLst>
        </pc:spChg>
      </pc:sldChg>
      <pc:sldChg chg="addSp modSp new mod">
        <pc:chgData name="Sanjib Das" userId="cfa4146ac384c9ff" providerId="LiveId" clId="{372B14C6-ABC8-49B5-AB7A-ECBC28992849}" dt="2024-09-30T03:19:15.583" v="464" actId="1076"/>
        <pc:sldMkLst>
          <pc:docMk/>
          <pc:sldMk cId="3795147229" sldId="258"/>
        </pc:sldMkLst>
        <pc:spChg chg="add mod">
          <ac:chgData name="Sanjib Das" userId="cfa4146ac384c9ff" providerId="LiveId" clId="{372B14C6-ABC8-49B5-AB7A-ECBC28992849}" dt="2024-09-30T03:19:15.583" v="464" actId="1076"/>
          <ac:spMkLst>
            <pc:docMk/>
            <pc:sldMk cId="3795147229" sldId="258"/>
            <ac:spMk id="2" creationId="{4E8F3D4D-A7C6-057F-6202-1E8F4277ECFF}"/>
          </ac:spMkLst>
        </pc:spChg>
      </pc:sldChg>
      <pc:sldChg chg="addSp modSp new mod">
        <pc:chgData name="Sanjib Das" userId="cfa4146ac384c9ff" providerId="LiveId" clId="{372B14C6-ABC8-49B5-AB7A-ECBC28992849}" dt="2024-09-30T03:23:23.972" v="648" actId="20577"/>
        <pc:sldMkLst>
          <pc:docMk/>
          <pc:sldMk cId="2593952534" sldId="259"/>
        </pc:sldMkLst>
        <pc:spChg chg="add mod">
          <ac:chgData name="Sanjib Das" userId="cfa4146ac384c9ff" providerId="LiveId" clId="{372B14C6-ABC8-49B5-AB7A-ECBC28992849}" dt="2024-09-30T03:23:23.972" v="648" actId="20577"/>
          <ac:spMkLst>
            <pc:docMk/>
            <pc:sldMk cId="2593952534" sldId="259"/>
            <ac:spMk id="2" creationId="{7C480F2C-F578-1944-3656-BBF46551F718}"/>
          </ac:spMkLst>
        </pc:spChg>
      </pc:sldChg>
      <pc:sldChg chg="addSp modSp new mod">
        <pc:chgData name="Sanjib Das" userId="cfa4146ac384c9ff" providerId="LiveId" clId="{372B14C6-ABC8-49B5-AB7A-ECBC28992849}" dt="2024-09-30T03:24:50.472" v="668" actId="1076"/>
        <pc:sldMkLst>
          <pc:docMk/>
          <pc:sldMk cId="1321943618" sldId="260"/>
        </pc:sldMkLst>
        <pc:spChg chg="add mod">
          <ac:chgData name="Sanjib Das" userId="cfa4146ac384c9ff" providerId="LiveId" clId="{372B14C6-ABC8-49B5-AB7A-ECBC28992849}" dt="2024-09-30T03:24:50.472" v="668" actId="1076"/>
          <ac:spMkLst>
            <pc:docMk/>
            <pc:sldMk cId="1321943618" sldId="260"/>
            <ac:spMk id="2" creationId="{EC53B7F1-2E52-96E8-FF2B-833F1316C5E9}"/>
          </ac:spMkLst>
        </pc:spChg>
      </pc:sldChg>
      <pc:sldChg chg="addSp modSp new mod">
        <pc:chgData name="Sanjib Das" userId="cfa4146ac384c9ff" providerId="LiveId" clId="{372B14C6-ABC8-49B5-AB7A-ECBC28992849}" dt="2024-09-30T03:34:05.789" v="1027" actId="20577"/>
        <pc:sldMkLst>
          <pc:docMk/>
          <pc:sldMk cId="3260211505" sldId="261"/>
        </pc:sldMkLst>
        <pc:spChg chg="add mod">
          <ac:chgData name="Sanjib Das" userId="cfa4146ac384c9ff" providerId="LiveId" clId="{372B14C6-ABC8-49B5-AB7A-ECBC28992849}" dt="2024-09-30T03:34:05.789" v="1027" actId="20577"/>
          <ac:spMkLst>
            <pc:docMk/>
            <pc:sldMk cId="3260211505" sldId="261"/>
            <ac:spMk id="2" creationId="{335CA46F-91D2-679C-AB0B-F2F98F3B3FCD}"/>
          </ac:spMkLst>
        </pc:spChg>
      </pc:sldChg>
      <pc:sldChg chg="addSp modSp new mod">
        <pc:chgData name="Sanjib Das" userId="cfa4146ac384c9ff" providerId="LiveId" clId="{372B14C6-ABC8-49B5-AB7A-ECBC28992849}" dt="2024-09-30T03:39:58.035" v="1071" actId="20577"/>
        <pc:sldMkLst>
          <pc:docMk/>
          <pc:sldMk cId="3787263371" sldId="262"/>
        </pc:sldMkLst>
        <pc:spChg chg="add mod">
          <ac:chgData name="Sanjib Das" userId="cfa4146ac384c9ff" providerId="LiveId" clId="{372B14C6-ABC8-49B5-AB7A-ECBC28992849}" dt="2024-09-30T03:39:58.035" v="1071" actId="20577"/>
          <ac:spMkLst>
            <pc:docMk/>
            <pc:sldMk cId="3787263371" sldId="262"/>
            <ac:spMk id="2" creationId="{5D2319BC-E680-C520-5CAC-0EB52A36E32C}"/>
          </ac:spMkLst>
        </pc:spChg>
      </pc:sldChg>
      <pc:sldChg chg="addSp modSp new mod">
        <pc:chgData name="Sanjib Das" userId="cfa4146ac384c9ff" providerId="LiveId" clId="{372B14C6-ABC8-49B5-AB7A-ECBC28992849}" dt="2024-09-30T03:40:39.652" v="1079" actId="20577"/>
        <pc:sldMkLst>
          <pc:docMk/>
          <pc:sldMk cId="338859351" sldId="263"/>
        </pc:sldMkLst>
        <pc:spChg chg="add mod">
          <ac:chgData name="Sanjib Das" userId="cfa4146ac384c9ff" providerId="LiveId" clId="{372B14C6-ABC8-49B5-AB7A-ECBC28992849}" dt="2024-09-30T03:40:39.652" v="1079" actId="20577"/>
          <ac:spMkLst>
            <pc:docMk/>
            <pc:sldMk cId="338859351" sldId="263"/>
            <ac:spMk id="2" creationId="{1565647B-D911-88AB-2E78-F7184A039305}"/>
          </ac:spMkLst>
        </pc:spChg>
      </pc:sldChg>
      <pc:sldChg chg="addSp delSp modSp new mod">
        <pc:chgData name="Sanjib Das" userId="cfa4146ac384c9ff" providerId="LiveId" clId="{372B14C6-ABC8-49B5-AB7A-ECBC28992849}" dt="2024-09-30T03:52:39.575" v="1227" actId="1076"/>
        <pc:sldMkLst>
          <pc:docMk/>
          <pc:sldMk cId="498299767" sldId="264"/>
        </pc:sldMkLst>
        <pc:spChg chg="add del mod">
          <ac:chgData name="Sanjib Das" userId="cfa4146ac384c9ff" providerId="LiveId" clId="{372B14C6-ABC8-49B5-AB7A-ECBC28992849}" dt="2024-09-30T03:42:00.076" v="1083"/>
          <ac:spMkLst>
            <pc:docMk/>
            <pc:sldMk cId="498299767" sldId="264"/>
            <ac:spMk id="2" creationId="{74F0BA30-F038-1039-F937-833664E76FA7}"/>
          </ac:spMkLst>
        </pc:spChg>
        <pc:spChg chg="add mod">
          <ac:chgData name="Sanjib Das" userId="cfa4146ac384c9ff" providerId="LiveId" clId="{372B14C6-ABC8-49B5-AB7A-ECBC28992849}" dt="2024-09-30T03:52:39.575" v="1227" actId="1076"/>
          <ac:spMkLst>
            <pc:docMk/>
            <pc:sldMk cId="498299767" sldId="264"/>
            <ac:spMk id="3" creationId="{E032D47E-B88D-6E21-3A92-79D9CC47BD85}"/>
          </ac:spMkLst>
        </pc:spChg>
      </pc:sldChg>
      <pc:sldChg chg="addSp delSp modSp new mod">
        <pc:chgData name="Sanjib Das" userId="cfa4146ac384c9ff" providerId="LiveId" clId="{372B14C6-ABC8-49B5-AB7A-ECBC28992849}" dt="2024-09-30T03:53:03.437" v="1229" actId="20577"/>
        <pc:sldMkLst>
          <pc:docMk/>
          <pc:sldMk cId="2310004397" sldId="265"/>
        </pc:sldMkLst>
        <pc:spChg chg="add del mod">
          <ac:chgData name="Sanjib Das" userId="cfa4146ac384c9ff" providerId="LiveId" clId="{372B14C6-ABC8-49B5-AB7A-ECBC28992849}" dt="2024-09-30T03:53:03.437" v="1229" actId="20577"/>
          <ac:spMkLst>
            <pc:docMk/>
            <pc:sldMk cId="2310004397" sldId="265"/>
            <ac:spMk id="2" creationId="{0DF5483E-4087-4E7A-3EF4-711101DB564E}"/>
          </ac:spMkLst>
        </pc:spChg>
      </pc:sldChg>
      <pc:sldChg chg="new del">
        <pc:chgData name="Sanjib Das" userId="cfa4146ac384c9ff" providerId="LiveId" clId="{372B14C6-ABC8-49B5-AB7A-ECBC28992849}" dt="2024-09-30T03:42:56.342" v="1086" actId="2696"/>
        <pc:sldMkLst>
          <pc:docMk/>
          <pc:sldMk cId="1781021290" sldId="266"/>
        </pc:sldMkLst>
      </pc:sldChg>
      <pc:sldChg chg="addSp modSp new mod">
        <pc:chgData name="Sanjib Das" userId="cfa4146ac384c9ff" providerId="LiveId" clId="{372B14C6-ABC8-49B5-AB7A-ECBC28992849}" dt="2024-09-30T03:54:06.306" v="1245" actId="1076"/>
        <pc:sldMkLst>
          <pc:docMk/>
          <pc:sldMk cId="1984532168" sldId="266"/>
        </pc:sldMkLst>
        <pc:spChg chg="add mod">
          <ac:chgData name="Sanjib Das" userId="cfa4146ac384c9ff" providerId="LiveId" clId="{372B14C6-ABC8-49B5-AB7A-ECBC28992849}" dt="2024-09-30T03:48:30.607" v="1173" actId="21"/>
          <ac:spMkLst>
            <pc:docMk/>
            <pc:sldMk cId="1984532168" sldId="266"/>
            <ac:spMk id="2" creationId="{0D3AD11E-3794-A173-A92C-0BD3089E7C39}"/>
          </ac:spMkLst>
        </pc:spChg>
        <pc:spChg chg="add mod">
          <ac:chgData name="Sanjib Das" userId="cfa4146ac384c9ff" providerId="LiveId" clId="{372B14C6-ABC8-49B5-AB7A-ECBC28992849}" dt="2024-09-30T03:54:06.306" v="1245" actId="1076"/>
          <ac:spMkLst>
            <pc:docMk/>
            <pc:sldMk cId="1984532168" sldId="266"/>
            <ac:spMk id="3" creationId="{988C0BBE-E9A0-2807-173B-7C5372137CB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3332401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EC26D9-4AE8-40BA-8C1E-2B84CE574471}" type="datetimeFigureOut">
              <a:rPr lang="en-IN" smtClean="0"/>
              <a:t>30-09-2024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11186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9865378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F70421-D50D-437C-AA07-347EAE486EE6}"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871206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21261911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7EC26D9-4AE8-40BA-8C1E-2B84CE574471}" type="datetimeFigureOut">
              <a:rPr lang="en-IN" smtClean="0"/>
              <a:t>30-09-2024</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4254645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7EC26D9-4AE8-40BA-8C1E-2B84CE574471}" type="datetimeFigureOut">
              <a:rPr lang="en-IN" smtClean="0"/>
              <a:t>30-09-2024</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3329035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7917061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3904375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3605728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3748844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EC26D9-4AE8-40BA-8C1E-2B84CE574471}" type="datetimeFigureOut">
              <a:rPr lang="en-IN" smtClean="0"/>
              <a:t>30-09-2024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678578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EC26D9-4AE8-40BA-8C1E-2B84CE574471}" type="datetimeFigureOut">
              <a:rPr lang="en-IN" smtClean="0"/>
              <a:t>30-09-2024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147098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1148909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3388018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A7EC26D9-4AE8-40BA-8C1E-2B84CE574471}" type="datetimeFigureOut">
              <a:rPr lang="en-IN" smtClean="0"/>
              <a:t>30-09-2024</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2443264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EC26D9-4AE8-40BA-8C1E-2B84CE574471}" type="datetimeFigureOut">
              <a:rPr lang="en-IN" smtClean="0"/>
              <a:t>30-09-2024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F70421-D50D-437C-AA07-347EAE486EE6}" type="slidenum">
              <a:rPr lang="en-IN" smtClean="0"/>
              <a:t>‹#›</a:t>
            </a:fld>
            <a:endParaRPr lang="en-IN"/>
          </a:p>
        </p:txBody>
      </p:sp>
    </p:spTree>
    <p:extLst>
      <p:ext uri="{BB962C8B-B14F-4D97-AF65-F5344CB8AC3E}">
        <p14:creationId xmlns:p14="http://schemas.microsoft.com/office/powerpoint/2010/main" val="1479812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7EC26D9-4AE8-40BA-8C1E-2B84CE574471}" type="datetimeFigureOut">
              <a:rPr lang="en-IN" smtClean="0"/>
              <a:t>30-09-2024</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DF70421-D50D-437C-AA07-347EAE486EE6}" type="slidenum">
              <a:rPr lang="en-IN" smtClean="0"/>
              <a:t>‹#›</a:t>
            </a:fld>
            <a:endParaRPr lang="en-IN"/>
          </a:p>
        </p:txBody>
      </p:sp>
    </p:spTree>
    <p:extLst>
      <p:ext uri="{BB962C8B-B14F-4D97-AF65-F5344CB8AC3E}">
        <p14:creationId xmlns:p14="http://schemas.microsoft.com/office/powerpoint/2010/main" val="1423420678"/>
      </p:ext>
    </p:extLst>
  </p:cSld>
  <p:clrMap bg1="dk1" tx1="lt1" bg2="dk2" tx2="lt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 id="214748373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EB599-6510-7A7E-FCA7-29918FE1D1E1}"/>
              </a:ext>
            </a:extLst>
          </p:cNvPr>
          <p:cNvSpPr>
            <a:spLocks noGrp="1"/>
          </p:cNvSpPr>
          <p:nvPr>
            <p:ph type="ctrTitle"/>
          </p:nvPr>
        </p:nvSpPr>
        <p:spPr>
          <a:xfrm>
            <a:off x="1448585" y="587817"/>
            <a:ext cx="9144000" cy="1875361"/>
          </a:xfrm>
        </p:spPr>
        <p:txBody>
          <a:bodyPr>
            <a:normAutofit fontScale="90000"/>
          </a:bodyPr>
          <a:lstStyle/>
          <a:p>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Methods of Teaching History: Lecture Method</a:t>
            </a:r>
            <a:endParaRPr lang="en-IN"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607D9193-73EA-44C9-2032-11092368CE5F}"/>
              </a:ext>
            </a:extLst>
          </p:cNvPr>
          <p:cNvSpPr>
            <a:spLocks noGrp="1"/>
          </p:cNvSpPr>
          <p:nvPr>
            <p:ph type="subTitle" idx="1"/>
          </p:nvPr>
        </p:nvSpPr>
        <p:spPr>
          <a:xfrm>
            <a:off x="1524000" y="3063711"/>
            <a:ext cx="9144000" cy="2667786"/>
          </a:xfrm>
        </p:spPr>
        <p:txBody>
          <a:bodyPr/>
          <a:lstStyle/>
          <a:p>
            <a:pPr>
              <a:lnSpc>
                <a:spcPct val="100000"/>
              </a:lnSpc>
            </a:pPr>
            <a:r>
              <a:rPr lang="en-IN"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Presented by </a:t>
            </a:r>
          </a:p>
          <a:p>
            <a:pPr>
              <a:lnSpc>
                <a:spcPct val="100000"/>
              </a:lnSpc>
            </a:pPr>
            <a:r>
              <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Anuradha Roy</a:t>
            </a:r>
          </a:p>
          <a:p>
            <a:pPr>
              <a:lnSpc>
                <a:spcPct val="100000"/>
              </a:lnSpc>
            </a:pPr>
            <a:r>
              <a:rPr lang="en-IN"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Assistant Professor</a:t>
            </a:r>
          </a:p>
          <a:p>
            <a:pPr>
              <a:lnSpc>
                <a:spcPct val="100000"/>
              </a:lnSpc>
            </a:pPr>
            <a:r>
              <a:rPr lang="en-IN"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Nazir Ajmal Memorial College of Education, Hojai, Assam.</a:t>
            </a:r>
          </a:p>
          <a:p>
            <a:endParaRPr lang="en-IN" dirty="0"/>
          </a:p>
        </p:txBody>
      </p:sp>
    </p:spTree>
    <p:extLst>
      <p:ext uri="{BB962C8B-B14F-4D97-AF65-F5344CB8AC3E}">
        <p14:creationId xmlns:p14="http://schemas.microsoft.com/office/powerpoint/2010/main" val="4126112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F5483E-4087-4E7A-3EF4-711101DB564E}"/>
              </a:ext>
            </a:extLst>
          </p:cNvPr>
          <p:cNvSpPr txBox="1"/>
          <p:nvPr/>
        </p:nvSpPr>
        <p:spPr>
          <a:xfrm>
            <a:off x="358219" y="424206"/>
            <a:ext cx="11547835" cy="4062651"/>
          </a:xfrm>
          <a:prstGeom prst="rect">
            <a:avLst/>
          </a:prstGeom>
          <a:noFill/>
        </p:spPr>
        <p:txBody>
          <a:bodyPr wrap="square" rtlCol="0">
            <a:spAutoFit/>
          </a:bodyPr>
          <a:lstStyle/>
          <a:p>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Continue…</a:t>
            </a:r>
          </a:p>
          <a:p>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startAt="8"/>
            </a:pPr>
            <a:r>
              <a:rPr lang="en-US" sz="2400" dirty="0">
                <a:latin typeface="Times New Roman" panose="02020603050405020304" pitchFamily="18" charset="0"/>
                <a:cs typeface="Times New Roman" panose="02020603050405020304" pitchFamily="18" charset="0"/>
              </a:rPr>
              <a:t>A lecturer is likely to cover more contents without realizing that little learning takes place.</a:t>
            </a:r>
          </a:p>
          <a:p>
            <a:pPr marL="457200" indent="-457200" algn="just">
              <a:buFont typeface="+mj-lt"/>
              <a:buAutoNum type="arabicPeriod" startAt="8"/>
            </a:pPr>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startAt="8"/>
            </a:pPr>
            <a:r>
              <a:rPr lang="en-US" sz="2400" dirty="0">
                <a:latin typeface="Times New Roman" panose="02020603050405020304" pitchFamily="18" charset="0"/>
                <a:cs typeface="Times New Roman" panose="02020603050405020304" pitchFamily="18" charset="0"/>
              </a:rPr>
              <a:t>A lecture may becomes monotonous to the students after a while. Very few teachers can keep the interests  of the students up to the end.</a:t>
            </a:r>
            <a:endParaRPr lang="en-IN" sz="2400" dirty="0">
              <a:latin typeface="Times New Roman" panose="02020603050405020304" pitchFamily="18" charset="0"/>
              <a:cs typeface="Times New Roman" panose="02020603050405020304" pitchFamily="18" charset="0"/>
            </a:endParaRPr>
          </a:p>
          <a:p>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310004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3AD11E-3794-A173-A92C-0BD3089E7C39}"/>
              </a:ext>
            </a:extLst>
          </p:cNvPr>
          <p:cNvSpPr txBox="1"/>
          <p:nvPr/>
        </p:nvSpPr>
        <p:spPr>
          <a:xfrm>
            <a:off x="339365" y="358219"/>
            <a:ext cx="11557262" cy="1077218"/>
          </a:xfrm>
          <a:prstGeom prst="rect">
            <a:avLst/>
          </a:prstGeom>
          <a:noFill/>
        </p:spPr>
        <p:txBody>
          <a:bodyPr wrap="square" rtlCol="0">
            <a:spAutoFit/>
          </a:bodyPr>
          <a:lstStyle/>
          <a:p>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IN"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88C0BBE-E9A0-2807-173B-7C5372137CB0}"/>
              </a:ext>
            </a:extLst>
          </p:cNvPr>
          <p:cNvSpPr txBox="1"/>
          <p:nvPr/>
        </p:nvSpPr>
        <p:spPr>
          <a:xfrm>
            <a:off x="3091992" y="2545238"/>
            <a:ext cx="6052008" cy="1446550"/>
          </a:xfrm>
          <a:prstGeom prst="rect">
            <a:avLst/>
          </a:prstGeom>
          <a:noFill/>
        </p:spPr>
        <p:txBody>
          <a:bodyPr wrap="square" rtlCol="0">
            <a:spAutoFit/>
          </a:bodyPr>
          <a:lstStyle/>
          <a:p>
            <a:r>
              <a:rPr lang="en-US" sz="8800" dirty="0">
                <a:latin typeface="Times New Roman" panose="02020603050405020304" pitchFamily="18" charset="0"/>
                <a:cs typeface="Times New Roman" panose="02020603050405020304" pitchFamily="18" charset="0"/>
              </a:rPr>
              <a:t>Thank You!</a:t>
            </a:r>
            <a:endParaRPr lang="en-IN" sz="8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4532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DBEBF8-0353-7372-0EF7-E03E858DFE38}"/>
              </a:ext>
            </a:extLst>
          </p:cNvPr>
          <p:cNvSpPr txBox="1"/>
          <p:nvPr/>
        </p:nvSpPr>
        <p:spPr>
          <a:xfrm>
            <a:off x="245097" y="245097"/>
            <a:ext cx="11651530" cy="5996834"/>
          </a:xfrm>
          <a:prstGeom prst="rect">
            <a:avLst/>
          </a:prstGeom>
          <a:noFill/>
        </p:spPr>
        <p:txBody>
          <a:bodyPr wrap="square" rtlCol="0">
            <a:spAutoFit/>
          </a:bodyPr>
          <a:lstStyle/>
          <a:p>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Introduction:</a:t>
            </a:r>
          </a:p>
          <a:p>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pPr>
            <a:r>
              <a:rPr lang="en-US" sz="2400" dirty="0">
                <a:latin typeface="Times New Roman" panose="02020603050405020304" pitchFamily="18" charset="0"/>
                <a:cs typeface="Times New Roman" panose="02020603050405020304" pitchFamily="18" charset="0"/>
              </a:rPr>
              <a:t>The secondary education commission has in emphasized the  need for right methods of teaching in these words, "every teacher and educationist of experience knows  that even the best curriculum and the most perfect  syllabus remains dead unless quickened  into life by the right methods of teaching and the right kind of teachers. Sometimes even an unsatisfactory and unimaginative  syllabus can be made interesting and significant by the gifted teacher who does not focus his mind on the subject matter to be taught or the information to be imparted but on his students--- their in interest and aptitudes their reactions and response. He judges the success of his lesson not by the amount of matter covered but the understanding, the appreciation, and the efficiency achieved by the students"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2317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E8F3D4D-A7C6-057F-6202-1E8F4277ECFF}"/>
              </a:ext>
            </a:extLst>
          </p:cNvPr>
          <p:cNvSpPr txBox="1"/>
          <p:nvPr/>
        </p:nvSpPr>
        <p:spPr>
          <a:xfrm>
            <a:off x="245097" y="676804"/>
            <a:ext cx="11632676" cy="5504392"/>
          </a:xfrm>
          <a:prstGeom prst="rect">
            <a:avLst/>
          </a:prstGeom>
          <a:noFill/>
        </p:spPr>
        <p:txBody>
          <a:bodyPr wrap="square" rtlCol="0">
            <a:spAutoFit/>
          </a:bodyPr>
          <a:lstStyle/>
          <a:p>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Concept of Methods of Teaching History:</a:t>
            </a:r>
          </a:p>
          <a:p>
            <a:endPar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pPr>
            <a:r>
              <a:rPr lang="en-US" sz="2400" dirty="0">
                <a:latin typeface="Times New Roman" panose="02020603050405020304" pitchFamily="18" charset="0"/>
                <a:cs typeface="Times New Roman" panose="02020603050405020304" pitchFamily="18" charset="0"/>
              </a:rPr>
              <a:t>In the words of Herbert Ward and Frank Roscoe -- "While  it is true that good method is not merely a collection of artifices or mechanical devices and that every teacher must devise his own method, it is important to remember that good method can result only from the constant observation of certain broad principles. These include orderly procedure in teaching and arrangement of subject matter which we avoid waste of time and energy and a distribution of emphasis which will secure the greatest corporation from the pupils and maintain their active interest "</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5147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480F2C-F578-1944-3656-BBF46551F718}"/>
              </a:ext>
            </a:extLst>
          </p:cNvPr>
          <p:cNvSpPr txBox="1"/>
          <p:nvPr/>
        </p:nvSpPr>
        <p:spPr>
          <a:xfrm>
            <a:off x="377072" y="282805"/>
            <a:ext cx="11472421" cy="6427722"/>
          </a:xfrm>
          <a:prstGeom prst="rect">
            <a:avLst/>
          </a:prstGeom>
          <a:noFill/>
        </p:spPr>
        <p:txBody>
          <a:bodyPr wrap="square" rtlCol="0">
            <a:spAutoFit/>
          </a:bodyPr>
          <a:lstStyle/>
          <a:p>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Continue…</a:t>
            </a:r>
          </a:p>
          <a:p>
            <a:endParaRPr lang="en-US" sz="2400" dirty="0">
              <a:latin typeface="Times New Roman" panose="02020603050405020304" pitchFamily="18" charset="0"/>
              <a:cs typeface="Times New Roman" panose="02020603050405020304" pitchFamily="18" charset="0"/>
            </a:endParaRPr>
          </a:p>
          <a:p>
            <a:pPr algn="just">
              <a:lnSpc>
                <a:spcPct val="150000"/>
              </a:lnSpc>
            </a:pPr>
            <a:r>
              <a:rPr lang="en-US" sz="2400" dirty="0">
                <a:latin typeface="Times New Roman" panose="02020603050405020304" pitchFamily="18" charset="0"/>
                <a:cs typeface="Times New Roman" panose="02020603050405020304" pitchFamily="18" charset="0"/>
              </a:rPr>
              <a:t>A Method is not merely  a device adopted for communicating certain items of information to students and exclusively the concern of the teacher who is supposed to be at the giving end. To quote the secondary education commission "any method, good or bad, links up the teacher and his pupils into an organic relationship with constant  mutual interaction, it reacts not only on the mind of students but on their entire personality; their standards of work and judgement their  intellectual and emotional equipment their attitude and values. Good methods which are psychologically and socially sound may raise the whole quality of their life bad methods debase it . So in the choice and assessment of methods teachers must always take into consideration their end product; and namely the attitudes and values inculcated in them consciously or  unconsciously.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3952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53B7F1-2E52-96E8-FF2B-833F1316C5E9}"/>
              </a:ext>
            </a:extLst>
          </p:cNvPr>
          <p:cNvSpPr txBox="1"/>
          <p:nvPr/>
        </p:nvSpPr>
        <p:spPr>
          <a:xfrm>
            <a:off x="439918" y="292083"/>
            <a:ext cx="11472421" cy="6273833"/>
          </a:xfrm>
          <a:prstGeom prst="rect">
            <a:avLst/>
          </a:prstGeom>
          <a:noFill/>
        </p:spPr>
        <p:txBody>
          <a:bodyPr wrap="square" rtlCol="0">
            <a:spAutoFit/>
          </a:bodyPr>
          <a:lstStyle/>
          <a:p>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Significance of Lecture Method:</a:t>
            </a:r>
          </a:p>
          <a:p>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dirty="0"/>
          </a:p>
          <a:p>
            <a:pPr algn="just">
              <a:lnSpc>
                <a:spcPct val="150000"/>
              </a:lnSpc>
            </a:pPr>
            <a:r>
              <a:rPr lang="en-US" sz="2400" dirty="0">
                <a:latin typeface="Times New Roman" panose="02020603050405020304" pitchFamily="18" charset="0"/>
                <a:cs typeface="Times New Roman" panose="02020603050405020304" pitchFamily="18" charset="0"/>
              </a:rPr>
              <a:t>It is the oldest teaching method given by philosophy of idealism. As used in education, the lecture method refers to the teaching procedure involved in the clarification or explanation to the student of some major idea. This method lays emphasis on the presentation of the content. Teacher is more active and students are passive but he uses question-answer to keep them attentive in the class. It is used to clarify matters, to expand content and motivate the students. By changing his voice, by impersonating characters, by shifting his position and by using simple devices, a teacher can deliver his lesson effectively. While delivering his lecture, a teacher can indicate By changing his facial expression, gestures and tones the exact shade of meaning that he wishes to convey.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1943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5CA46F-91D2-679C-AB0B-F2F98F3B3FCD}"/>
              </a:ext>
            </a:extLst>
          </p:cNvPr>
          <p:cNvSpPr txBox="1"/>
          <p:nvPr/>
        </p:nvSpPr>
        <p:spPr>
          <a:xfrm>
            <a:off x="320511" y="386499"/>
            <a:ext cx="11604396" cy="6032421"/>
          </a:xfrm>
          <a:prstGeom prst="rect">
            <a:avLst/>
          </a:prstGeom>
          <a:noFill/>
        </p:spPr>
        <p:txBody>
          <a:bodyPr wrap="square" rtlCol="0">
            <a:spAutoFit/>
          </a:bodyPr>
          <a:lstStyle/>
          <a:p>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Merits of Lecture Method: </a:t>
            </a:r>
          </a:p>
          <a:p>
            <a:endParaRPr lang="en-US" dirty="0"/>
          </a:p>
          <a:p>
            <a:pPr marL="342900" indent="-342900" algn="just">
              <a:buAutoNum type="arabicPeriod"/>
            </a:pPr>
            <a:r>
              <a:rPr lang="en-US" sz="2400" dirty="0">
                <a:latin typeface="Times New Roman" panose="02020603050405020304" pitchFamily="18" charset="0"/>
                <a:cs typeface="Times New Roman" panose="02020603050405020304" pitchFamily="18" charset="0"/>
              </a:rPr>
              <a:t>It is economical as it needs no apparatus and no laboratory number of students can be taught t at a time. </a:t>
            </a:r>
          </a:p>
          <a:p>
            <a:pPr marL="342900" indent="-342900" algn="just">
              <a:buAutoNum type="arabicPeriod"/>
            </a:pPr>
            <a:endParaRPr lang="en-US" sz="2400" dirty="0">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a:latin typeface="Times New Roman" panose="02020603050405020304" pitchFamily="18" charset="0"/>
                <a:cs typeface="Times New Roman" panose="02020603050405020304" pitchFamily="18" charset="0"/>
              </a:rPr>
              <a:t>It saves time and covers syllabus in a limited time.  </a:t>
            </a:r>
          </a:p>
          <a:p>
            <a:pPr marL="342900" indent="-342900" algn="just">
              <a:buAutoNum type="arabicPeriod"/>
            </a:pPr>
            <a:endParaRPr lang="en-US" sz="2400" dirty="0">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a:latin typeface="Times New Roman" panose="02020603050405020304" pitchFamily="18" charset="0"/>
                <a:cs typeface="Times New Roman" panose="02020603050405020304" pitchFamily="18" charset="0"/>
              </a:rPr>
              <a:t>It is very effective in giving factual information and in relating of the thrilling anecdotes with historical persons. The life stories of adventurers, experimenters, investigators and thinkers can become very  interesting and valuable talks by a teacher. </a:t>
            </a:r>
          </a:p>
          <a:p>
            <a:pPr marL="342900" indent="-342900" algn="just">
              <a:buAutoNum type="arabicPeriod"/>
            </a:pPr>
            <a:endParaRPr lang="en-US" sz="2400" dirty="0">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a:latin typeface="Times New Roman" panose="02020603050405020304" pitchFamily="18" charset="0"/>
                <a:cs typeface="Times New Roman" panose="02020603050405020304" pitchFamily="18" charset="0"/>
              </a:rPr>
              <a:t>Lecturing makes the work of the teacher very simple. He need to make elaborate arrangements. </a:t>
            </a:r>
          </a:p>
          <a:p>
            <a:pPr marL="342900" indent="-342900" algn="just">
              <a:buAutoNum type="arabicPeriod"/>
            </a:pPr>
            <a:endParaRPr lang="en-US" sz="2400" dirty="0">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a:latin typeface="Times New Roman" panose="02020603050405020304" pitchFamily="18" charset="0"/>
                <a:cs typeface="Times New Roman" panose="02020603050405020304" pitchFamily="18" charset="0"/>
              </a:rPr>
              <a:t>A good lecture not only stimulates the students but also lingers in their imagination. It motivates students to become good orators.  </a:t>
            </a:r>
          </a:p>
        </p:txBody>
      </p:sp>
    </p:spTree>
    <p:extLst>
      <p:ext uri="{BB962C8B-B14F-4D97-AF65-F5344CB8AC3E}">
        <p14:creationId xmlns:p14="http://schemas.microsoft.com/office/powerpoint/2010/main" val="3260211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2319BC-E680-C520-5CAC-0EB52A36E32C}"/>
              </a:ext>
            </a:extLst>
          </p:cNvPr>
          <p:cNvSpPr txBox="1"/>
          <p:nvPr/>
        </p:nvSpPr>
        <p:spPr>
          <a:xfrm>
            <a:off x="433633" y="386499"/>
            <a:ext cx="11462994" cy="6124754"/>
          </a:xfrm>
          <a:prstGeom prst="rect">
            <a:avLst/>
          </a:prstGeom>
          <a:noFill/>
        </p:spPr>
        <p:txBody>
          <a:bodyPr wrap="square" rtlCol="0">
            <a:spAutoFit/>
          </a:bodyPr>
          <a:lstStyle/>
          <a:p>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Continue…</a:t>
            </a:r>
          </a:p>
          <a:p>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mj-lt"/>
              <a:buAutoNum type="arabicPeriod" startAt="6"/>
            </a:pPr>
            <a:r>
              <a:rPr lang="en-US" sz="2400" dirty="0">
                <a:latin typeface="Times New Roman" panose="02020603050405020304" pitchFamily="18" charset="0"/>
                <a:cs typeface="Times New Roman" panose="02020603050405020304" pitchFamily="18" charset="0"/>
              </a:rPr>
              <a:t>It provides better scope for clarification and for laying stress on significant ideas.</a:t>
            </a:r>
          </a:p>
          <a:p>
            <a:pPr marL="457200" indent="-457200" algn="just">
              <a:buFont typeface="+mj-lt"/>
              <a:buAutoNum type="arabicPeriod" startAt="6"/>
            </a:pPr>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startAt="6"/>
            </a:pPr>
            <a:r>
              <a:rPr lang="en-US" sz="2400" dirty="0">
                <a:latin typeface="Times New Roman" panose="02020603050405020304" pitchFamily="18" charset="0"/>
                <a:cs typeface="Times New Roman" panose="02020603050405020304" pitchFamily="18" charset="0"/>
              </a:rPr>
              <a:t>It brings a personal contact and touch to impress or influence the pupil.</a:t>
            </a:r>
          </a:p>
          <a:p>
            <a:pPr marL="457200" indent="-457200" algn="just">
              <a:buFont typeface="+mj-lt"/>
              <a:buAutoNum type="arabicPeriod" startAt="6"/>
            </a:pPr>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startAt="6"/>
            </a:pPr>
            <a:r>
              <a:rPr lang="en-US" sz="2400" dirty="0">
                <a:latin typeface="Times New Roman" panose="02020603050405020304" pitchFamily="18" charset="0"/>
                <a:cs typeface="Times New Roman" panose="02020603050405020304" pitchFamily="18" charset="0"/>
              </a:rPr>
              <a:t>It provides flexibility. As the teacher is in close and intimate connection with his pupils, he can adjust his technique in accordance with their aptitudes and interests. </a:t>
            </a:r>
          </a:p>
          <a:p>
            <a:pPr marL="457200" indent="-457200" algn="just">
              <a:buFont typeface="+mj-lt"/>
              <a:buAutoNum type="arabicPeriod" startAt="6"/>
            </a:pPr>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startAt="6"/>
            </a:pPr>
            <a:r>
              <a:rPr lang="en-US" sz="2400" dirty="0">
                <a:latin typeface="Times New Roman" panose="02020603050405020304" pitchFamily="18" charset="0"/>
                <a:cs typeface="Times New Roman" panose="02020603050405020304" pitchFamily="18" charset="0"/>
              </a:rPr>
              <a:t>It gives the students training in listening.</a:t>
            </a:r>
          </a:p>
          <a:p>
            <a:pPr marL="457200" indent="-457200" algn="just">
              <a:buFont typeface="+mj-lt"/>
              <a:buAutoNum type="arabicPeriod" startAt="6"/>
            </a:pPr>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startAt="6"/>
            </a:pPr>
            <a:r>
              <a:rPr lang="en-US" sz="2400" dirty="0">
                <a:latin typeface="Times New Roman" panose="02020603050405020304" pitchFamily="18" charset="0"/>
                <a:cs typeface="Times New Roman" panose="02020603050405020304" pitchFamily="18" charset="0"/>
              </a:rPr>
              <a:t>It gives the students training in taking notes rapidly.</a:t>
            </a:r>
          </a:p>
          <a:p>
            <a:pPr marL="457200" indent="-457200" algn="just">
              <a:buFont typeface="+mj-lt"/>
              <a:buAutoNum type="arabicPeriod" startAt="6"/>
            </a:pPr>
            <a:endParaRPr lang="en-US" sz="2400" dirty="0">
              <a:latin typeface="Times New Roman" panose="02020603050405020304" pitchFamily="18" charset="0"/>
              <a:cs typeface="Times New Roman" panose="02020603050405020304" pitchFamily="18" charset="0"/>
            </a:endParaRPr>
          </a:p>
          <a:p>
            <a:endParaRPr lang="en-IN"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7263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65647B-D911-88AB-2E78-F7184A039305}"/>
              </a:ext>
            </a:extLst>
          </p:cNvPr>
          <p:cNvSpPr txBox="1"/>
          <p:nvPr/>
        </p:nvSpPr>
        <p:spPr>
          <a:xfrm>
            <a:off x="367645" y="480767"/>
            <a:ext cx="11510128" cy="3908762"/>
          </a:xfrm>
          <a:prstGeom prst="rect">
            <a:avLst/>
          </a:prstGeom>
          <a:noFill/>
        </p:spPr>
        <p:txBody>
          <a:bodyPr wrap="square" rtlCol="0">
            <a:spAutoFit/>
          </a:bodyPr>
          <a:lstStyle/>
          <a:p>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Continue…</a:t>
            </a:r>
          </a:p>
          <a:p>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pPr marL="457200" indent="-457200" algn="just">
              <a:buFont typeface="+mj-lt"/>
              <a:buAutoNum type="arabicPeriod" startAt="11"/>
            </a:pPr>
            <a:r>
              <a:rPr lang="en-US" sz="2400" dirty="0">
                <a:latin typeface="Times New Roman" panose="02020603050405020304" pitchFamily="18" charset="0"/>
                <a:cs typeface="Times New Roman" panose="02020603050405020304" pitchFamily="18" charset="0"/>
              </a:rPr>
              <a:t>It develops good audience habits. </a:t>
            </a:r>
          </a:p>
          <a:p>
            <a:pPr marL="457200" indent="-457200" algn="just">
              <a:buFont typeface="+mj-lt"/>
              <a:buAutoNum type="arabicPeriod" startAt="11"/>
            </a:pPr>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startAt="11"/>
            </a:pPr>
            <a:r>
              <a:rPr lang="en-US" sz="2400" dirty="0">
                <a:latin typeface="Times New Roman" panose="02020603050405020304" pitchFamily="18" charset="0"/>
                <a:cs typeface="Times New Roman" panose="02020603050405020304" pitchFamily="18" charset="0"/>
              </a:rPr>
              <a:t>It provides opportunities for correlating events and subjects. </a:t>
            </a:r>
          </a:p>
          <a:p>
            <a:pPr marL="457200" indent="-457200" algn="just">
              <a:buFont typeface="+mj-lt"/>
              <a:buAutoNum type="arabicPeriod" startAt="11"/>
            </a:pPr>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startAt="11"/>
            </a:pPr>
            <a:r>
              <a:rPr lang="en-US" sz="2400" dirty="0">
                <a:latin typeface="Times New Roman" panose="02020603050405020304" pitchFamily="18" charset="0"/>
                <a:cs typeface="Times New Roman" panose="02020603050405020304" pitchFamily="18" charset="0"/>
              </a:rPr>
              <a:t>It enables the linkage of previous knowledge with the new one.</a:t>
            </a:r>
            <a:endParaRPr lang="en-IN" sz="2400" dirty="0">
              <a:latin typeface="Times New Roman" panose="02020603050405020304" pitchFamily="18" charset="0"/>
              <a:cs typeface="Times New Roman" panose="02020603050405020304" pitchFamily="18" charset="0"/>
            </a:endParaRPr>
          </a:p>
          <a:p>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59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32D47E-B88D-6E21-3A92-79D9CC47BD85}"/>
              </a:ext>
            </a:extLst>
          </p:cNvPr>
          <p:cNvSpPr txBox="1"/>
          <p:nvPr/>
        </p:nvSpPr>
        <p:spPr>
          <a:xfrm>
            <a:off x="397497" y="458956"/>
            <a:ext cx="11397006" cy="5940088"/>
          </a:xfrm>
          <a:prstGeom prst="rect">
            <a:avLst/>
          </a:prstGeom>
          <a:noFill/>
        </p:spPr>
        <p:txBody>
          <a:bodyPr wrap="square" rtlCol="0">
            <a:spAutoFit/>
          </a:bodyPr>
          <a:lstStyle/>
          <a:p>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Limitations Of Lecture Method:</a:t>
            </a:r>
          </a:p>
          <a:p>
            <a:endParaRPr lang="en-US" dirty="0"/>
          </a:p>
          <a:p>
            <a:endParaRPr lang="en-US" dirty="0"/>
          </a:p>
          <a:p>
            <a:pPr marL="342900" indent="-342900">
              <a:buAutoNum type="arabicPeriod"/>
            </a:pPr>
            <a:r>
              <a:rPr lang="en-US" sz="2400" dirty="0">
                <a:latin typeface="Times New Roman" panose="02020603050405020304" pitchFamily="18" charset="0"/>
                <a:cs typeface="Times New Roman" panose="02020603050405020304" pitchFamily="18" charset="0"/>
              </a:rPr>
              <a:t>There is very little scope for pupil activity.</a:t>
            </a:r>
          </a:p>
          <a:p>
            <a:pPr marL="342900" indent="-342900">
              <a:buAutoNum type="arabicPeriod"/>
            </a:pPr>
            <a:endParaRPr lang="en-US" sz="2400" dirty="0">
              <a:latin typeface="Times New Roman" panose="02020603050405020304" pitchFamily="18" charset="0"/>
              <a:cs typeface="Times New Roman" panose="02020603050405020304" pitchFamily="18" charset="0"/>
            </a:endParaRPr>
          </a:p>
          <a:p>
            <a:pPr marL="342900" indent="-342900">
              <a:buAutoNum type="arabicPeriod"/>
            </a:pPr>
            <a:r>
              <a:rPr lang="en-US" sz="2400" dirty="0">
                <a:latin typeface="Times New Roman" panose="02020603050405020304" pitchFamily="18" charset="0"/>
                <a:cs typeface="Times New Roman" panose="02020603050405020304" pitchFamily="18" charset="0"/>
              </a:rPr>
              <a:t>It doesn't take into consideration individual differences.</a:t>
            </a:r>
          </a:p>
          <a:p>
            <a:pPr marL="342900" indent="-342900">
              <a:buAutoNum type="arabicPeriod"/>
            </a:pPr>
            <a:endParaRPr lang="en-US" sz="2400" dirty="0">
              <a:latin typeface="Times New Roman" panose="02020603050405020304" pitchFamily="18" charset="0"/>
              <a:cs typeface="Times New Roman" panose="02020603050405020304" pitchFamily="18" charset="0"/>
            </a:endParaRPr>
          </a:p>
          <a:p>
            <a:pPr marL="342900" indent="-342900">
              <a:buAutoNum type="arabicPeriod"/>
            </a:pPr>
            <a:r>
              <a:rPr lang="en-US" sz="2400" dirty="0">
                <a:latin typeface="Times New Roman" panose="02020603050405020304" pitchFamily="18" charset="0"/>
                <a:cs typeface="Times New Roman" panose="02020603050405020304" pitchFamily="18" charset="0"/>
              </a:rPr>
              <a:t>Lecturing is the against of the principle of 'Learning by doing’.</a:t>
            </a:r>
          </a:p>
          <a:p>
            <a:pPr marL="342900" indent="-342900">
              <a:buAutoNum type="arabicPeriod"/>
            </a:pPr>
            <a:endParaRPr lang="en-US" sz="2400" dirty="0">
              <a:latin typeface="Times New Roman" panose="02020603050405020304" pitchFamily="18" charset="0"/>
              <a:cs typeface="Times New Roman" panose="02020603050405020304" pitchFamily="18" charset="0"/>
            </a:endParaRPr>
          </a:p>
          <a:p>
            <a:pPr marL="342900" indent="-342900">
              <a:buAutoNum type="arabicPeriod"/>
            </a:pPr>
            <a:r>
              <a:rPr lang="en-US" sz="2400" dirty="0">
                <a:latin typeface="Times New Roman" panose="02020603050405020304" pitchFamily="18" charset="0"/>
                <a:cs typeface="Times New Roman" panose="02020603050405020304" pitchFamily="18" charset="0"/>
              </a:rPr>
              <a:t>Lecturing is against the principle of 'Learning by doing’.</a:t>
            </a:r>
          </a:p>
          <a:p>
            <a:pPr marL="342900" indent="-342900">
              <a:buAutoNum type="arabicPeriod"/>
            </a:pPr>
            <a:endParaRPr lang="en-US" sz="2400" dirty="0">
              <a:latin typeface="Times New Roman" panose="02020603050405020304" pitchFamily="18" charset="0"/>
              <a:cs typeface="Times New Roman" panose="02020603050405020304" pitchFamily="18" charset="0"/>
            </a:endParaRPr>
          </a:p>
          <a:p>
            <a:pPr marL="342900" indent="-342900">
              <a:buAutoNum type="arabicPeriod"/>
            </a:pPr>
            <a:r>
              <a:rPr lang="en-US" sz="2400" dirty="0">
                <a:latin typeface="Times New Roman" panose="02020603050405020304" pitchFamily="18" charset="0"/>
                <a:cs typeface="Times New Roman" panose="02020603050405020304" pitchFamily="18" charset="0"/>
              </a:rPr>
              <a:t>Thought It spoon-feeds the students without developing their power of reasoning. </a:t>
            </a:r>
          </a:p>
          <a:p>
            <a:pPr marL="342900" indent="-342900">
              <a:buAutoNum type="arabicPeriod"/>
            </a:pPr>
            <a:endParaRPr lang="en-US" sz="2400" dirty="0">
              <a:latin typeface="Times New Roman" panose="02020603050405020304" pitchFamily="18" charset="0"/>
              <a:cs typeface="Times New Roman" panose="02020603050405020304" pitchFamily="18" charset="0"/>
            </a:endParaRPr>
          </a:p>
          <a:p>
            <a:pPr marL="342900" indent="-342900">
              <a:buAutoNum type="arabicPeriod"/>
            </a:pPr>
            <a:r>
              <a:rPr lang="en-US" sz="2400" dirty="0">
                <a:latin typeface="Times New Roman" panose="02020603050405020304" pitchFamily="18" charset="0"/>
                <a:cs typeface="Times New Roman" panose="02020603050405020304" pitchFamily="18" charset="0"/>
              </a:rPr>
              <a:t>Speed of the lecture may be too fast for the learner to grasp the line of thought.</a:t>
            </a:r>
          </a:p>
          <a:p>
            <a:pPr marL="342900" indent="-342900">
              <a:buAutoNum type="arabicPeriod"/>
            </a:pPr>
            <a:endParaRPr lang="en-US" sz="2400" dirty="0">
              <a:latin typeface="Times New Roman" panose="02020603050405020304" pitchFamily="18" charset="0"/>
              <a:cs typeface="Times New Roman" panose="02020603050405020304" pitchFamily="18" charset="0"/>
            </a:endParaRPr>
          </a:p>
          <a:p>
            <a:pPr marL="342900" indent="-342900">
              <a:buAutoNum type="arabicPeriod"/>
            </a:pPr>
            <a:r>
              <a:rPr lang="en-US" sz="2400" dirty="0">
                <a:latin typeface="Times New Roman" panose="02020603050405020304" pitchFamily="18" charset="0"/>
                <a:cs typeface="Times New Roman" panose="02020603050405020304" pitchFamily="18" charset="0"/>
              </a:rPr>
              <a:t>An average student may not be able to fix up his attention to forty to forty-five minutes.</a:t>
            </a:r>
          </a:p>
        </p:txBody>
      </p:sp>
    </p:spTree>
    <p:extLst>
      <p:ext uri="{BB962C8B-B14F-4D97-AF65-F5344CB8AC3E}">
        <p14:creationId xmlns:p14="http://schemas.microsoft.com/office/powerpoint/2010/main" val="4982997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47</TotalTime>
  <Words>925</Words>
  <Application>Microsoft Office PowerPoint</Application>
  <PresentationFormat>Widescreen</PresentationFormat>
  <Paragraphs>74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Century Gothic</vt:lpstr>
      <vt:lpstr>Times New Roman</vt:lpstr>
      <vt:lpstr>Wingdings 3</vt:lpstr>
      <vt:lpstr>Ion</vt:lpstr>
      <vt:lpstr>Methods of Teaching History: Lecture Method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Sanjib Das</dc:creator>
  <cp:lastModifiedBy>Sanjib Das</cp:lastModifiedBy>
  <cp:revision>1</cp:revision>
  <dcterms:created xsi:type="dcterms:W3CDTF">2024-09-30T03:09:11Z</dcterms:created>
  <dcterms:modified xsi:type="dcterms:W3CDTF">2024-09-30T03:56:32Z</dcterms:modified>
</cp:coreProperties>
</file>