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63" r:id="rId6"/>
    <p:sldId id="260" r:id="rId7"/>
    <p:sldId id="261" r:id="rId8"/>
    <p:sldId id="262" r:id="rId9"/>
    <p:sldId id="266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29" autoAdjust="0"/>
    <p:restoredTop sz="99104" autoAdjust="0"/>
  </p:normalViewPr>
  <p:slideViewPr>
    <p:cSldViewPr snapToGrid="0">
      <p:cViewPr varScale="1">
        <p:scale>
          <a:sx n="72" d="100"/>
          <a:sy n="72" d="100"/>
        </p:scale>
        <p:origin x="-618" y="9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56936-FA62-4519-824D-CCBF4628F818}" type="datetimeFigureOut">
              <a:rPr lang="en-IN" smtClean="0"/>
              <a:pPr/>
              <a:t>27-09-2023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2074-4295-4205-A133-A4F8EB13A3A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51952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56936-FA62-4519-824D-CCBF4628F818}" type="datetimeFigureOut">
              <a:rPr lang="en-IN" smtClean="0"/>
              <a:pPr/>
              <a:t>27-09-2023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2074-4295-4205-A133-A4F8EB13A3A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754859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56936-FA62-4519-824D-CCBF4628F818}" type="datetimeFigureOut">
              <a:rPr lang="en-IN" smtClean="0"/>
              <a:pPr/>
              <a:t>27-09-2023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2074-4295-4205-A133-A4F8EB13A3A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66696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56936-FA62-4519-824D-CCBF4628F818}" type="datetimeFigureOut">
              <a:rPr lang="en-IN" smtClean="0"/>
              <a:pPr/>
              <a:t>27-09-2023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2074-4295-4205-A133-A4F8EB13A3A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39730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56936-FA62-4519-824D-CCBF4628F818}" type="datetimeFigureOut">
              <a:rPr lang="en-IN" smtClean="0"/>
              <a:pPr/>
              <a:t>27-09-2023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2074-4295-4205-A133-A4F8EB13A3A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464216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56936-FA62-4519-824D-CCBF4628F818}" type="datetimeFigureOut">
              <a:rPr lang="en-IN" smtClean="0"/>
              <a:pPr/>
              <a:t>27-09-2023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2074-4295-4205-A133-A4F8EB13A3A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722416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56936-FA62-4519-824D-CCBF4628F818}" type="datetimeFigureOut">
              <a:rPr lang="en-IN" smtClean="0"/>
              <a:pPr/>
              <a:t>27-09-2023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2074-4295-4205-A133-A4F8EB13A3A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009709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56936-FA62-4519-824D-CCBF4628F818}" type="datetimeFigureOut">
              <a:rPr lang="en-IN" smtClean="0"/>
              <a:pPr/>
              <a:t>27-09-2023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2074-4295-4205-A133-A4F8EB13A3A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389112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56936-FA62-4519-824D-CCBF4628F818}" type="datetimeFigureOut">
              <a:rPr lang="en-IN" smtClean="0"/>
              <a:pPr/>
              <a:t>27-09-2023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2074-4295-4205-A133-A4F8EB13A3A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780416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56936-FA62-4519-824D-CCBF4628F818}" type="datetimeFigureOut">
              <a:rPr lang="en-IN" smtClean="0"/>
              <a:pPr/>
              <a:t>27-09-2023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2074-4295-4205-A133-A4F8EB13A3A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345932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56936-FA62-4519-824D-CCBF4628F818}" type="datetimeFigureOut">
              <a:rPr lang="en-IN" smtClean="0"/>
              <a:pPr/>
              <a:t>27-09-2023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2074-4295-4205-A133-A4F8EB13A3A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837704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56936-FA62-4519-824D-CCBF4628F818}" type="datetimeFigureOut">
              <a:rPr lang="en-IN" smtClean="0"/>
              <a:pPr/>
              <a:t>27-09-2023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52074-4295-4205-A133-A4F8EB13A3A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788170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43014"/>
            <a:ext cx="10263188" cy="2614611"/>
          </a:xfrm>
        </p:spPr>
        <p:txBody>
          <a:bodyPr>
            <a:noAutofit/>
          </a:bodyPr>
          <a:lstStyle/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2400" dirty="0"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PAPER :-08</a:t>
            </a:r>
            <a:br>
              <a:rPr lang="en-IN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2400" b="1" u="sng" dirty="0" smtClean="0">
                <a:latin typeface="Times New Roman" pitchFamily="18" charset="0"/>
                <a:cs typeface="Times New Roman" pitchFamily="18" charset="0"/>
              </a:rPr>
              <a:t>GENDER ISSUES AND</a:t>
            </a:r>
            <a:br>
              <a:rPr lang="en-IN" sz="24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2400" b="1" u="sng" dirty="0" smtClean="0">
                <a:latin typeface="Times New Roman" pitchFamily="18" charset="0"/>
                <a:cs typeface="Times New Roman" pitchFamily="18" charset="0"/>
              </a:rPr>
              <a:t>CONCERNS</a:t>
            </a:r>
            <a:br>
              <a:rPr lang="en-IN" sz="24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TOPIC:- Define the term sex and gender.</a:t>
            </a:r>
            <a:br>
              <a:rPr lang="en-IN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Difference between sex and gender</a:t>
            </a:r>
            <a:r>
              <a:rPr lang="en-I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2400" dirty="0" smtClean="0">
                <a:latin typeface="Times New Roman" pitchFamily="18" charset="0"/>
                <a:cs typeface="Times New Roman" pitchFamily="18" charset="0"/>
              </a:rPr>
            </a:b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312" y="3429000"/>
            <a:ext cx="9331502" cy="2786064"/>
          </a:xfrm>
        </p:spPr>
        <p:txBody>
          <a:bodyPr>
            <a:normAutofit/>
          </a:bodyPr>
          <a:lstStyle/>
          <a:p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Assistant Professor of </a:t>
            </a:r>
            <a:r>
              <a:rPr lang="en-IN" b="1" i="1" dirty="0" err="1" smtClean="0">
                <a:latin typeface="Times New Roman" pitchFamily="18" charset="0"/>
                <a:cs typeface="Times New Roman" pitchFamily="18" charset="0"/>
              </a:rPr>
              <a:t>Nazir</a:t>
            </a:r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b="1" i="1" dirty="0" err="1" smtClean="0">
                <a:latin typeface="Times New Roman" pitchFamily="18" charset="0"/>
                <a:cs typeface="Times New Roman" pitchFamily="18" charset="0"/>
              </a:rPr>
              <a:t>Ajmal</a:t>
            </a:r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 Memorial college of </a:t>
            </a:r>
            <a:r>
              <a:rPr lang="en-IN" b="1" i="1" dirty="0" err="1" smtClean="0">
                <a:latin typeface="Times New Roman" pitchFamily="18" charset="0"/>
                <a:cs typeface="Times New Roman" pitchFamily="18" charset="0"/>
              </a:rPr>
              <a:t>Educatio</a:t>
            </a:r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Mrs </a:t>
            </a:r>
            <a:r>
              <a:rPr lang="en-IN" b="1" i="1" smtClean="0">
                <a:latin typeface="Times New Roman" pitchFamily="18" charset="0"/>
                <a:cs typeface="Times New Roman" pitchFamily="18" charset="0"/>
              </a:rPr>
              <a:t>Sangita Sutradhar</a:t>
            </a:r>
            <a:endParaRPr lang="en-IN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9338" y="0"/>
            <a:ext cx="1277936" cy="8286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0240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555656"/>
            <a:ext cx="4125146" cy="4351338"/>
          </a:xfrm>
        </p:spPr>
      </p:pic>
      <p:sp>
        <p:nvSpPr>
          <p:cNvPr id="4" name="Rectangle 3"/>
          <p:cNvSpPr/>
          <p:nvPr/>
        </p:nvSpPr>
        <p:spPr>
          <a:xfrm flipH="1">
            <a:off x="553156" y="2348088"/>
            <a:ext cx="622017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THANK YOU </a:t>
            </a:r>
            <a:endParaRPr lang="en-U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8272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      </a:t>
            </a:r>
            <a:r>
              <a:rPr lang="en-US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yes..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22916" y="4263822"/>
            <a:ext cx="4389120" cy="2594178"/>
          </a:xfrm>
        </p:spPr>
      </p:pic>
      <p:sp>
        <p:nvSpPr>
          <p:cNvPr id="5" name="TextBox 4"/>
          <p:cNvSpPr txBox="1"/>
          <p:nvPr/>
        </p:nvSpPr>
        <p:spPr>
          <a:xfrm>
            <a:off x="953590" y="2103120"/>
            <a:ext cx="930075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 Throughout the </a:t>
            </a:r>
            <a:r>
              <a:rPr lang="en-US" sz="3200" dirty="0" err="1" smtClean="0"/>
              <a:t>history,most</a:t>
            </a:r>
            <a:r>
              <a:rPr lang="en-US" sz="3200" dirty="0" smtClean="0"/>
              <a:t> people ordinarily  seem to think that sex and gender are </a:t>
            </a:r>
            <a:r>
              <a:rPr lang="en-US" sz="3200" dirty="0" err="1" smtClean="0"/>
              <a:t>coextensive.People</a:t>
            </a:r>
            <a:r>
              <a:rPr lang="en-US" sz="3200" dirty="0" smtClean="0"/>
              <a:t> often use the term </a:t>
            </a:r>
            <a:r>
              <a:rPr lang="en-US" sz="3200" b="1" dirty="0" smtClean="0"/>
              <a:t>“SEX” </a:t>
            </a:r>
            <a:r>
              <a:rPr lang="en-US" sz="3200" dirty="0" smtClean="0"/>
              <a:t>and </a:t>
            </a:r>
            <a:r>
              <a:rPr lang="en-US" sz="3200" b="1" dirty="0" smtClean="0"/>
              <a:t>“GENDER”  </a:t>
            </a:r>
            <a:r>
              <a:rPr lang="en-US" sz="3200" dirty="0" err="1" smtClean="0"/>
              <a:t>interchangeable.But</a:t>
            </a:r>
            <a:r>
              <a:rPr lang="en-US" sz="3200" dirty="0" smtClean="0"/>
              <a:t> now a </a:t>
            </a:r>
            <a:r>
              <a:rPr lang="en-US" sz="3200" dirty="0" err="1" smtClean="0"/>
              <a:t>days,the</a:t>
            </a:r>
            <a:r>
              <a:rPr lang="en-US" sz="3200" dirty="0" smtClean="0"/>
              <a:t> concept regarding these two terms has developed.</a:t>
            </a:r>
            <a:endParaRPr lang="en-US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85813"/>
          </a:xfrm>
        </p:spPr>
        <p:txBody>
          <a:bodyPr>
            <a:normAutofit fontScale="90000"/>
          </a:bodyPr>
          <a:lstStyle/>
          <a:p>
            <a:pPr algn="ctr"/>
            <a:r>
              <a:rPr lang="en-IN" sz="7200" b="1" u="sng" dirty="0" smtClean="0">
                <a:solidFill>
                  <a:srgbClr val="C00000"/>
                </a:solidFill>
              </a:rPr>
              <a:t>SEX</a:t>
            </a:r>
            <a:endParaRPr lang="en-IN" sz="7200" b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971550"/>
            <a:ext cx="11068050" cy="58864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IN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SEX describes the biological differences between men and women which are universal and determined at birth.</a:t>
            </a:r>
          </a:p>
          <a:p>
            <a:r>
              <a:rPr lang="en-IN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“SEX” refers to the biological features such as:</a:t>
            </a:r>
          </a:p>
          <a:p>
            <a:pPr marL="514350" indent="-514350">
              <a:buAutoNum type="alphaLcParenR"/>
            </a:pPr>
            <a:r>
              <a:rPr lang="en-IN" sz="35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Chromosomes</a:t>
            </a:r>
          </a:p>
          <a:p>
            <a:pPr marL="514350" indent="-514350">
              <a:buAutoNum type="alphaLcParenR"/>
            </a:pPr>
            <a:r>
              <a:rPr lang="en-IN" sz="35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</a:p>
          <a:p>
            <a:pPr marL="514350" indent="-514350">
              <a:buAutoNum type="alphaLcParenR"/>
            </a:pPr>
            <a:r>
              <a:rPr lang="en-IN" sz="35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Hormones</a:t>
            </a:r>
          </a:p>
          <a:p>
            <a:pPr marL="514350" indent="-514350">
              <a:buAutoNum type="alphaLcParenR"/>
            </a:pPr>
            <a:r>
              <a:rPr lang="en-IN" sz="35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physical features</a:t>
            </a:r>
          </a:p>
          <a:p>
            <a:r>
              <a:rPr lang="en-IN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Generally </a:t>
            </a:r>
            <a:r>
              <a:rPr lang="en-IN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male or </a:t>
            </a:r>
            <a:r>
              <a:rPr lang="en-IN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female.</a:t>
            </a:r>
            <a:endParaRPr lang="en-IN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en-IN" sz="4000" dirty="0" smtClean="0"/>
          </a:p>
          <a:p>
            <a:endParaRPr lang="en-IN" sz="4000" dirty="0"/>
          </a:p>
        </p:txBody>
      </p:sp>
    </p:spTree>
    <p:extLst>
      <p:ext uri="{BB962C8B-B14F-4D97-AF65-F5344CB8AC3E}">
        <p14:creationId xmlns="" xmlns:p14="http://schemas.microsoft.com/office/powerpoint/2010/main" val="90508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2987"/>
          </a:xfrm>
        </p:spPr>
        <p:txBody>
          <a:bodyPr>
            <a:normAutofit/>
          </a:bodyPr>
          <a:lstStyle/>
          <a:p>
            <a:pPr algn="ctr"/>
            <a:r>
              <a:rPr lang="en-IN" sz="6600" b="1" u="sng" dirty="0" smtClean="0">
                <a:solidFill>
                  <a:srgbClr val="C00000"/>
                </a:solidFill>
              </a:rPr>
              <a:t>GENDER</a:t>
            </a:r>
            <a:endParaRPr lang="en-IN" sz="6600" b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88" y="1042988"/>
            <a:ext cx="11472862" cy="5815012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US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Gender </a:t>
            </a:r>
            <a:r>
              <a:rPr lang="en-US" sz="1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perceived as socially constructed. </a:t>
            </a:r>
            <a:endParaRPr lang="en-US" sz="1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</a:pPr>
            <a:r>
              <a:rPr lang="en-US" sz="1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These are </a:t>
            </a:r>
            <a:r>
              <a:rPr lang="en-US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socially constructed roles, behaviors, and attributes that a society considers appropriate for men and women</a:t>
            </a:r>
            <a:r>
              <a:rPr lang="en-US" sz="1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60000"/>
              </a:lnSpc>
            </a:pPr>
            <a:r>
              <a:rPr lang="en-US" sz="1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refers to the roles and responsibilities of men and women; created in different cultures.</a:t>
            </a:r>
          </a:p>
          <a:p>
            <a:pPr algn="just">
              <a:lnSpc>
                <a:spcPct val="160000"/>
              </a:lnSpc>
            </a:pPr>
            <a:r>
              <a:rPr lang="en-US" sz="1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the social elaboration of biological sex.</a:t>
            </a:r>
          </a:p>
          <a:p>
            <a:pPr algn="just">
              <a:lnSpc>
                <a:spcPct val="160000"/>
              </a:lnSpc>
            </a:pPr>
            <a:r>
              <a:rPr lang="en-US" sz="1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oles and expectations are learned.</a:t>
            </a:r>
          </a:p>
          <a:p>
            <a:pPr algn="just">
              <a:lnSpc>
                <a:spcPct val="160000"/>
              </a:lnSpc>
            </a:pPr>
            <a:r>
              <a:rPr lang="en-US" sz="1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Changes with time.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303607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4800"/>
            <a:ext cx="10515600" cy="58721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Gender is that force which contribute to the patterning of social life.</a:t>
            </a:r>
          </a:p>
          <a:p>
            <a:pPr>
              <a:lnSpc>
                <a:spcPct val="150000"/>
              </a:lnSpc>
            </a:pPr>
            <a:r>
              <a:rPr lang="en-I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explains difference between men and women.</a:t>
            </a:r>
          </a:p>
          <a:p>
            <a:pPr>
              <a:lnSpc>
                <a:spcPct val="150000"/>
              </a:lnSpc>
            </a:pPr>
            <a:r>
              <a:rPr lang="en-I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Gender is something we do and perform.</a:t>
            </a:r>
          </a:p>
          <a:p>
            <a:pPr marL="0" indent="0">
              <a:lnSpc>
                <a:spcPct val="150000"/>
              </a:lnSpc>
              <a:buNone/>
            </a:pPr>
            <a:endParaRPr lang="en-I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3776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5" y="0"/>
            <a:ext cx="12049125" cy="785814"/>
          </a:xfrm>
        </p:spPr>
        <p:txBody>
          <a:bodyPr>
            <a:normAutofit/>
          </a:bodyPr>
          <a:lstStyle/>
          <a:p>
            <a:pPr algn="ctr"/>
            <a:r>
              <a:rPr lang="en-IN" b="1" u="sng" dirty="0" smtClean="0">
                <a:latin typeface="Times New Roman" pitchFamily="18" charset="0"/>
                <a:cs typeface="Times New Roman" pitchFamily="18" charset="0"/>
              </a:rPr>
              <a:t>Difference between </a:t>
            </a:r>
            <a:r>
              <a:rPr lang="en-IN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SEX</a:t>
            </a:r>
            <a:r>
              <a:rPr lang="en-IN" b="1" u="sng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GENDER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035812264"/>
              </p:ext>
            </p:extLst>
          </p:nvPr>
        </p:nvGraphicFramePr>
        <p:xfrm>
          <a:off x="142875" y="928687"/>
          <a:ext cx="11787188" cy="781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3151">
                  <a:extLst>
                    <a:ext uri="{9D8B030D-6E8A-4147-A177-3AD203B41FA5}">
                      <a16:colId xmlns="" xmlns:a16="http://schemas.microsoft.com/office/drawing/2014/main" val="3027033244"/>
                    </a:ext>
                  </a:extLst>
                </a:gridCol>
                <a:gridCol w="5994037">
                  <a:extLst>
                    <a:ext uri="{9D8B030D-6E8A-4147-A177-3AD203B41FA5}">
                      <a16:colId xmlns="" xmlns:a16="http://schemas.microsoft.com/office/drawing/2014/main" val="3262841672"/>
                    </a:ext>
                  </a:extLst>
                </a:gridCol>
              </a:tblGrid>
              <a:tr h="10858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IN" sz="54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SEX</a:t>
                      </a:r>
                      <a:endParaRPr lang="en-IN" sz="54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IN" sz="5400" dirty="0" smtClean="0">
                          <a:solidFill>
                            <a:srgbClr val="C00000"/>
                          </a:solidFill>
                        </a:rPr>
                        <a:t>GENDER</a:t>
                      </a:r>
                      <a:endParaRPr lang="en-IN" sz="5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4024991"/>
                  </a:ext>
                </a:extLst>
              </a:tr>
              <a:tr h="108585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2800" dirty="0" smtClean="0"/>
                        <a:t>Refers</a:t>
                      </a:r>
                      <a:r>
                        <a:rPr lang="en-IN" sz="2800" baseline="0" dirty="0" smtClean="0"/>
                        <a:t> to the biological characteristics that define men and women.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2800" dirty="0" smtClean="0"/>
                        <a:t>Refers to the socially</a:t>
                      </a:r>
                      <a:r>
                        <a:rPr lang="en-IN" sz="2800" baseline="0" dirty="0" smtClean="0"/>
                        <a:t> constructed roles, behaviour that are appropriate for men and women.</a:t>
                      </a:r>
                      <a:endParaRPr lang="en-IN" sz="2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75875505"/>
                  </a:ext>
                </a:extLst>
              </a:tr>
              <a:tr h="108585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3200" dirty="0" smtClean="0"/>
                        <a:t>Male</a:t>
                      </a:r>
                      <a:r>
                        <a:rPr lang="en-IN" sz="3200" baseline="0" dirty="0" smtClean="0"/>
                        <a:t> and Female are sex categories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3200" dirty="0" smtClean="0"/>
                        <a:t>Masculine</a:t>
                      </a:r>
                      <a:r>
                        <a:rPr lang="en-IN" sz="3200" baseline="0" dirty="0" smtClean="0"/>
                        <a:t> and feminine are gender categories</a:t>
                      </a:r>
                      <a:endParaRPr lang="en-IN" sz="3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53203151"/>
                  </a:ext>
                </a:extLst>
              </a:tr>
              <a:tr h="108585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3200" dirty="0" smtClean="0"/>
                        <a:t>Determined</a:t>
                      </a:r>
                      <a:r>
                        <a:rPr lang="en-IN" sz="3200" baseline="0" dirty="0" smtClean="0"/>
                        <a:t> by organs by birth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3200" dirty="0" smtClean="0"/>
                        <a:t>Determined by social roles based on gender</a:t>
                      </a:r>
                      <a:endParaRPr lang="en-IN" sz="3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50080147"/>
                  </a:ext>
                </a:extLst>
              </a:tr>
              <a:tr h="108585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2800" dirty="0" smtClean="0"/>
                        <a:t>Denotes</a:t>
                      </a:r>
                      <a:r>
                        <a:rPr lang="en-IN" sz="2800" baseline="0" dirty="0" smtClean="0"/>
                        <a:t> physical differences between male and female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2800" dirty="0" smtClean="0"/>
                        <a:t>Denotes</a:t>
                      </a:r>
                      <a:r>
                        <a:rPr lang="en-IN" sz="2800" baseline="0" dirty="0" smtClean="0"/>
                        <a:t> behavioural and cultural practice.</a:t>
                      </a:r>
                      <a:endParaRPr lang="en-IN" sz="2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064126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77717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728078324"/>
              </p:ext>
            </p:extLst>
          </p:nvPr>
        </p:nvGraphicFramePr>
        <p:xfrm>
          <a:off x="257174" y="-2"/>
          <a:ext cx="11758614" cy="9186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9307">
                  <a:extLst>
                    <a:ext uri="{9D8B030D-6E8A-4147-A177-3AD203B41FA5}">
                      <a16:colId xmlns="" xmlns:a16="http://schemas.microsoft.com/office/drawing/2014/main" val="2523071296"/>
                    </a:ext>
                  </a:extLst>
                </a:gridCol>
                <a:gridCol w="5879307">
                  <a:extLst>
                    <a:ext uri="{9D8B030D-6E8A-4147-A177-3AD203B41FA5}">
                      <a16:colId xmlns="" xmlns:a16="http://schemas.microsoft.com/office/drawing/2014/main" val="1127791722"/>
                    </a:ext>
                  </a:extLst>
                </a:gridCol>
              </a:tblGrid>
              <a:tr h="1051041">
                <a:tc>
                  <a:txBody>
                    <a:bodyPr/>
                    <a:lstStyle/>
                    <a:p>
                      <a:pPr algn="ctr"/>
                      <a:r>
                        <a:rPr lang="en-IN" sz="4800" dirty="0" smtClean="0">
                          <a:solidFill>
                            <a:srgbClr val="C00000"/>
                          </a:solidFill>
                        </a:rPr>
                        <a:t>SEX</a:t>
                      </a:r>
                      <a:endParaRPr lang="en-IN" sz="4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4800" dirty="0" smtClean="0">
                          <a:solidFill>
                            <a:srgbClr val="C00000"/>
                          </a:solidFill>
                        </a:rPr>
                        <a:t>GENDER</a:t>
                      </a:r>
                      <a:endParaRPr lang="en-IN" sz="4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80534731"/>
                  </a:ext>
                </a:extLst>
              </a:tr>
              <a:tr h="155204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3200" dirty="0" smtClean="0"/>
                        <a:t>Sex</a:t>
                      </a:r>
                      <a:r>
                        <a:rPr lang="en-IN" sz="3200" baseline="0" dirty="0" smtClean="0"/>
                        <a:t> refers to the biological and physiological difference between men and women</a:t>
                      </a:r>
                      <a:endParaRPr lang="en-IN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3200" dirty="0" smtClean="0"/>
                        <a:t>Gender</a:t>
                      </a:r>
                      <a:r>
                        <a:rPr lang="en-IN" sz="3200" baseline="0" dirty="0" smtClean="0"/>
                        <a:t> refers to the socio and cultural difference between men and women</a:t>
                      </a:r>
                      <a:endParaRPr lang="en-IN" sz="3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38697644"/>
                  </a:ext>
                </a:extLst>
              </a:tr>
              <a:tr h="97938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3600" dirty="0" smtClean="0"/>
                        <a:t>Sex</a:t>
                      </a:r>
                      <a:r>
                        <a:rPr lang="en-IN" sz="3600" baseline="0" dirty="0" smtClean="0"/>
                        <a:t> has two main categories: male and female.</a:t>
                      </a:r>
                      <a:endParaRPr lang="en-IN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3600" dirty="0" smtClean="0"/>
                        <a:t>Gender</a:t>
                      </a:r>
                      <a:r>
                        <a:rPr lang="en-IN" sz="3600" baseline="0" dirty="0" smtClean="0"/>
                        <a:t> has two main categories: Masculine and Feminine</a:t>
                      </a:r>
                      <a:endParaRPr lang="en-IN" sz="3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04114297"/>
                  </a:ext>
                </a:extLst>
              </a:tr>
              <a:tr h="155204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3600" dirty="0" smtClean="0"/>
                        <a:t>Concept</a:t>
                      </a:r>
                      <a:r>
                        <a:rPr lang="en-IN" sz="3600" baseline="0" dirty="0" smtClean="0"/>
                        <a:t> of sex is same all over the world</a:t>
                      </a:r>
                      <a:endParaRPr lang="en-IN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3600" dirty="0" smtClean="0"/>
                        <a:t>Varies between and within</a:t>
                      </a:r>
                      <a:r>
                        <a:rPr lang="en-IN" sz="3600" baseline="0" dirty="0" smtClean="0"/>
                        <a:t> the societies.</a:t>
                      </a:r>
                      <a:endParaRPr lang="en-IN" sz="3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51036340"/>
                  </a:ext>
                </a:extLst>
              </a:tr>
              <a:tr h="155204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4000" dirty="0" smtClean="0"/>
                        <a:t>Can’t be changed</a:t>
                      </a:r>
                      <a:r>
                        <a:rPr lang="en-IN" sz="4000" baseline="0" dirty="0" smtClean="0"/>
                        <a:t> by time</a:t>
                      </a:r>
                      <a:endParaRPr lang="en-IN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4000" dirty="0" smtClean="0"/>
                        <a:t>Changes over time</a:t>
                      </a:r>
                      <a:endParaRPr lang="en-IN" sz="4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47674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79182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8587"/>
            <a:ext cx="10515600" cy="1562101"/>
          </a:xfrm>
        </p:spPr>
        <p:txBody>
          <a:bodyPr>
            <a:normAutofit/>
          </a:bodyPr>
          <a:lstStyle/>
          <a:p>
            <a:pPr algn="ctr"/>
            <a:r>
              <a:rPr lang="en-IN" sz="6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IN" sz="60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463" y="2116183"/>
            <a:ext cx="11815762" cy="474181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IN" sz="3600" dirty="0" smtClean="0"/>
              <a:t>Thus </a:t>
            </a:r>
            <a:r>
              <a:rPr lang="en-US" sz="3600" dirty="0"/>
              <a:t>Sex is usually categorized as female or male but there is variation in the biological attributes that comprise sex and how those attributes are expressed. </a:t>
            </a:r>
            <a:endParaRPr lang="en-US" sz="3600" dirty="0" smtClean="0"/>
          </a:p>
          <a:p>
            <a:pPr>
              <a:lnSpc>
                <a:spcPct val="150000"/>
              </a:lnSpc>
            </a:pPr>
            <a:r>
              <a:rPr lang="en-US" sz="3600" dirty="0" smtClean="0"/>
              <a:t>Gender </a:t>
            </a:r>
            <a:r>
              <a:rPr lang="en-US" sz="3600" dirty="0"/>
              <a:t>refers to the socially constructed roles, </a:t>
            </a:r>
            <a:r>
              <a:rPr lang="en-US" sz="3600" dirty="0" smtClean="0"/>
              <a:t>behavior's, </a:t>
            </a:r>
            <a:r>
              <a:rPr lang="en-US" sz="3600" dirty="0"/>
              <a:t>expressions and identities of girls, women, boys, men, and gender diverse </a:t>
            </a:r>
            <a:r>
              <a:rPr lang="en-US" sz="3600" dirty="0" smtClean="0"/>
              <a:t>people</a:t>
            </a:r>
          </a:p>
          <a:p>
            <a:pPr>
              <a:lnSpc>
                <a:spcPct val="150000"/>
              </a:lnSpc>
            </a:pPr>
            <a:endParaRPr lang="en-US" sz="3600" dirty="0" smtClean="0"/>
          </a:p>
          <a:p>
            <a:pPr>
              <a:lnSpc>
                <a:spcPct val="150000"/>
              </a:lnSpc>
            </a:pPr>
            <a:endParaRPr lang="en-IN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2194" y="0"/>
            <a:ext cx="2695031" cy="240356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6067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5474"/>
            <a:ext cx="10515600" cy="4831489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Thus,it</a:t>
            </a:r>
            <a:r>
              <a:rPr lang="en-US" sz="3600" dirty="0" smtClean="0"/>
              <a:t> becomes important to learn the difference between the sex and gender of a person.</a:t>
            </a:r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r>
              <a:rPr lang="en-US" sz="3600" dirty="0" smtClean="0">
                <a:sym typeface="Wingdings"/>
              </a:rPr>
              <a:t></a:t>
            </a:r>
            <a:r>
              <a:rPr lang="en-US" sz="3600" dirty="0" smtClean="0"/>
              <a:t> In order to get proper </a:t>
            </a:r>
            <a:r>
              <a:rPr lang="en-US" sz="3600" dirty="0" err="1" smtClean="0"/>
              <a:t>knowledge,children</a:t>
            </a:r>
            <a:r>
              <a:rPr lang="en-US" sz="3600" dirty="0" smtClean="0"/>
              <a:t> should be taught from a young age about the concept of sex and gender.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423</Words>
  <Application>Microsoft Office PowerPoint</Application>
  <PresentationFormat>Custom</PresentationFormat>
  <Paragraphs>53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  PAPER :-08 GENDER ISSUES AND CONCERNS TOPIC:- Define the term sex and gender. Difference between sex and gender  </vt:lpstr>
      <vt:lpstr>                        INTRODUCTION</vt:lpstr>
      <vt:lpstr>SEX</vt:lpstr>
      <vt:lpstr>GENDER</vt:lpstr>
      <vt:lpstr>Slide 5</vt:lpstr>
      <vt:lpstr>Difference between SEX and GENDER</vt:lpstr>
      <vt:lpstr>Slide 7</vt:lpstr>
      <vt:lpstr>CONCLUSION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TEACHING ON PAPER :-08 GENDER ISSUES AND CONCERNS</dc:title>
  <dc:creator>Sonai</dc:creator>
  <cp:lastModifiedBy>pranab</cp:lastModifiedBy>
  <cp:revision>28</cp:revision>
  <dcterms:created xsi:type="dcterms:W3CDTF">2022-11-29T14:21:59Z</dcterms:created>
  <dcterms:modified xsi:type="dcterms:W3CDTF">2023-09-27T14:21:34Z</dcterms:modified>
</cp:coreProperties>
</file>