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145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1048595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en-US" dirty="0"/>
          </a:p>
        </p:txBody>
      </p:sp>
      <p:sp>
        <p:nvSpPr>
          <p:cNvPr id="10485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10485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1048618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104861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104862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104860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104860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104860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10485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104862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104862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10486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1048628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1048629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104863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104863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3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1048634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1048635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1048636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1048637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104863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104863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4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104860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104860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0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104864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4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1048645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1048646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104864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104864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4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104861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/>
              <a:t>Click icon to add picture</a:t>
            </a:r>
            <a:endParaRPr lang="en-US" dirty="0"/>
          </a:p>
        </p:txBody>
      </p:sp>
      <p:sp>
        <p:nvSpPr>
          <p:cNvPr id="1048613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104861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104861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1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3B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Title 1"/>
          <p:cNvSpPr>
            <a:spLocks noGrp="1"/>
          </p:cNvSpPr>
          <p:nvPr>
            <p:ph type="ctrTitle"/>
          </p:nvPr>
        </p:nvSpPr>
        <p:spPr>
          <a:xfrm>
            <a:off x="685800" y="191171"/>
            <a:ext cx="7772400" cy="3318792"/>
          </a:xfrm>
          <a:solidFill>
            <a:srgbClr val="FFE5E5"/>
          </a:solidFill>
          <a:ln w="12700">
            <a:solidFill>
              <a:srgbClr val="92D04F"/>
            </a:solidFill>
            <a:prstDash val="solid"/>
          </a:ln>
        </p:spPr>
        <p:txBody>
          <a:bodyPr>
            <a:normAutofit/>
          </a:bodyPr>
          <a:lstStyle/>
          <a:p>
            <a:r>
              <a:rPr lang="en-US" altLang="zh-CN"/>
              <a:t>INCLUSION OF CHILDREN IN EDUCATION FROM MINORITIES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Title 1048661"/>
          <p:cNvSpPr>
            <a:spLocks noGrp="1"/>
          </p:cNvSpPr>
          <p:nvPr>
            <p:ph type="title"/>
          </p:nvPr>
        </p:nvSpPr>
        <p:spPr>
          <a:solidFill>
            <a:srgbClr val="CCFECC"/>
          </a:solidFill>
        </p:spPr>
        <p:txBody>
          <a:bodyPr/>
          <a:lstStyle/>
          <a:p>
            <a:r>
              <a:rPr lang="en-US"/>
              <a:t>Inclusion in Education Will help -</a:t>
            </a:r>
            <a:endParaRPr lang="en-IN"/>
          </a:p>
        </p:txBody>
      </p:sp>
      <p:sp>
        <p:nvSpPr>
          <p:cNvPr id="1048663" name="Content Placeholder 1048662"/>
          <p:cNvSpPr>
            <a:spLocks noGrp="1"/>
          </p:cNvSpPr>
          <p:nvPr>
            <p:ph idx="1"/>
          </p:nvPr>
        </p:nvSpPr>
        <p:spPr>
          <a:solidFill>
            <a:srgbClr val="FFCC99"/>
          </a:solidFill>
        </p:spPr>
        <p:txBody>
          <a:bodyPr/>
          <a:lstStyle/>
          <a:p>
            <a:r>
              <a:rPr lang="en-US"/>
              <a:t>To fulfill their educational needs. </a:t>
            </a:r>
            <a:endParaRPr lang="en-IN"/>
          </a:p>
          <a:p>
            <a:r>
              <a:rPr lang="en-US"/>
              <a:t>To address their disadvantages. </a:t>
            </a:r>
            <a:endParaRPr lang="en-IN"/>
          </a:p>
          <a:p>
            <a:r>
              <a:rPr lang="en-US"/>
              <a:t>To cope with regular school system. </a:t>
            </a:r>
            <a:endParaRPr lang="en-IN"/>
          </a:p>
          <a:p>
            <a:r>
              <a:rPr lang="en-US"/>
              <a:t>To solve the issue of discrimination. </a:t>
            </a:r>
            <a:endParaRPr lang="en-IN"/>
          </a:p>
          <a:p>
            <a:r>
              <a:rPr lang="en-US"/>
              <a:t>To get rid of cultural and religious domination. </a:t>
            </a:r>
            <a:endParaRPr lang="en-IN"/>
          </a:p>
          <a:p>
            <a:r>
              <a:rPr lang="en-US"/>
              <a:t>To remove social distance. </a:t>
            </a:r>
            <a:endParaRPr lang="en-IN"/>
          </a:p>
          <a:p>
            <a:r>
              <a:rPr lang="en-US"/>
              <a:t>To get adequate security and emotional support. </a:t>
            </a:r>
            <a:endParaRPr lang="en-IN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4" name="Title 1048663"/>
          <p:cNvSpPr>
            <a:spLocks noGrp="1"/>
          </p:cNvSpPr>
          <p:nvPr>
            <p:ph type="title"/>
          </p:nvPr>
        </p:nvSpPr>
        <p:spPr>
          <a:solidFill>
            <a:srgbClr val="D66565"/>
          </a:solidFill>
        </p:spPr>
        <p:txBody>
          <a:bodyPr/>
          <a:lstStyle/>
          <a:p>
            <a:r>
              <a:rPr lang="en-US"/>
              <a:t>Inclusion in Education will help-</a:t>
            </a:r>
            <a:endParaRPr lang="en-IN"/>
          </a:p>
        </p:txBody>
      </p:sp>
      <p:sp>
        <p:nvSpPr>
          <p:cNvPr id="1048665" name="Content Placeholder 1048664"/>
          <p:cNvSpPr>
            <a:spLocks noGrp="1"/>
          </p:cNvSpPr>
          <p:nvPr>
            <p:ph idx="1"/>
          </p:nvPr>
        </p:nvSpPr>
        <p:spPr>
          <a:solidFill>
            <a:srgbClr val="FFE5E5"/>
          </a:solidFill>
        </p:spPr>
        <p:txBody>
          <a:bodyPr/>
          <a:lstStyle/>
          <a:p>
            <a:r>
              <a:rPr lang="en-US"/>
              <a:t>To access the educational opportunities. </a:t>
            </a:r>
            <a:endParaRPr lang="en-IN"/>
          </a:p>
          <a:p>
            <a:r>
              <a:rPr lang="en-US"/>
              <a:t>To get the recognition from the peers. </a:t>
            </a:r>
            <a:endParaRPr lang="en-IN"/>
          </a:p>
          <a:p>
            <a:r>
              <a:rPr lang="en-US"/>
              <a:t>To avoid cultural and religious as well as linguistic exclusion. </a:t>
            </a:r>
            <a:endParaRPr lang="en-IN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Title 1048665"/>
          <p:cNvSpPr>
            <a:spLocks noGrp="1"/>
          </p:cNvSpPr>
          <p:nvPr>
            <p:ph type="title"/>
          </p:nvPr>
        </p:nvSpPr>
        <p:spPr>
          <a:solidFill>
            <a:srgbClr val="CCFECC"/>
          </a:solidFill>
        </p:spPr>
        <p:txBody>
          <a:bodyPr/>
          <a:lstStyle/>
          <a:p>
            <a:r>
              <a:rPr lang="en-US"/>
              <a:t>THANK YOU</a:t>
            </a:r>
            <a:r>
              <a:rPr lang="en-IN" altLang="en-US"/>
              <a:t>🙏</a:t>
            </a:r>
            <a:endParaRPr lang="en-I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Title 1048599"/>
          <p:cNvSpPr>
            <a:spLocks noGrp="1"/>
          </p:cNvSpPr>
          <p:nvPr>
            <p:ph type="title"/>
          </p:nvPr>
        </p:nvSpPr>
        <p:spPr>
          <a:solidFill>
            <a:srgbClr val="FFCC99"/>
          </a:solidFill>
          <a:ln>
            <a:solidFill>
              <a:srgbClr val="D04617"/>
            </a:solidFill>
            <a:prstDash val="solid"/>
          </a:ln>
        </p:spPr>
        <p:txBody>
          <a:bodyPr/>
          <a:lstStyle/>
          <a:p>
            <a:r>
              <a:rPr lang="en-US"/>
              <a:t>Meaning of Minority</a:t>
            </a:r>
            <a:endParaRPr lang="en-IN"/>
          </a:p>
        </p:txBody>
      </p:sp>
      <p:sp>
        <p:nvSpPr>
          <p:cNvPr id="1048601" name="Content Placeholder 1048600"/>
          <p:cNvSpPr>
            <a:spLocks noGrp="1"/>
          </p:cNvSpPr>
          <p:nvPr>
            <p:ph idx="1"/>
          </p:nvPr>
        </p:nvSpPr>
        <p:spPr>
          <a:solidFill>
            <a:srgbClr val="FFCC99"/>
          </a:solidFill>
        </p:spPr>
        <p:txBody>
          <a:bodyPr/>
          <a:lstStyle/>
          <a:p>
            <a:r>
              <a:rPr lang="en-US"/>
              <a:t>By the term'Minority' we mean the people of smaller number in comparison of the entire society. </a:t>
            </a:r>
            <a:endParaRPr lang="en-IN"/>
          </a:p>
          <a:p>
            <a:r>
              <a:rPr lang="en-US"/>
              <a:t>A minority is a ethinic, racial, religious or other group having a distinctive presence within a large society. </a:t>
            </a:r>
            <a:endParaRPr lang="en-IN"/>
          </a:p>
        </p:txBody>
      </p:sp>
      <p:pic>
        <p:nvPicPr>
          <p:cNvPr id="2097153" name="Picture 209715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289866" y="4100503"/>
            <a:ext cx="4808337" cy="241871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Title 1048591"/>
          <p:cNvSpPr>
            <a:spLocks noGrp="1"/>
          </p:cNvSpPr>
          <p:nvPr>
            <p:ph type="title"/>
          </p:nvPr>
        </p:nvSpPr>
        <p:spPr>
          <a:solidFill>
            <a:srgbClr val="CCFECC"/>
          </a:solidFill>
          <a:ln>
            <a:noFill/>
            <a:prstDash val="solid"/>
          </a:ln>
        </p:spPr>
        <p:txBody>
          <a:bodyPr/>
          <a:lstStyle/>
          <a:p>
            <a:r>
              <a:rPr lang="en-US" sz="4400"/>
              <a:t>Meaning of Minority</a:t>
            </a:r>
            <a:endParaRPr lang="en-IN"/>
          </a:p>
        </p:txBody>
      </p:sp>
      <p:sp>
        <p:nvSpPr>
          <p:cNvPr id="1048593" name="Content Placeholder 104859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D66565"/>
                </a:solidFill>
              </a:rPr>
              <a:t>Richard T. Schaefer described a minority as a sub- ordinate group whose members have significantly less control or power over their own lives than the members of a dominant group have over their. </a:t>
            </a:r>
            <a:endParaRPr lang="en-IN"/>
          </a:p>
        </p:txBody>
      </p:sp>
      <p:pic>
        <p:nvPicPr>
          <p:cNvPr id="2097152" name="Picture 2097151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93665" y="3912216"/>
            <a:ext cx="7528231" cy="275583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048589"/>
          <p:cNvSpPr>
            <a:spLocks noGrp="1"/>
          </p:cNvSpPr>
          <p:nvPr>
            <p:ph type="title"/>
          </p:nvPr>
        </p:nvSpPr>
        <p:spPr>
          <a:solidFill>
            <a:srgbClr val="FFE5E5"/>
          </a:solidFill>
        </p:spPr>
        <p:txBody>
          <a:bodyPr/>
          <a:lstStyle/>
          <a:p>
            <a:r>
              <a:rPr lang="en-US">
                <a:solidFill>
                  <a:srgbClr val="008000"/>
                </a:solidFill>
              </a:rPr>
              <a:t>Facilities provided by Constitution</a:t>
            </a:r>
            <a:endParaRPr lang="en-IN">
              <a:solidFill>
                <a:srgbClr val="008000"/>
              </a:solidFill>
            </a:endParaRPr>
          </a:p>
        </p:txBody>
      </p:sp>
      <p:sp>
        <p:nvSpPr>
          <p:cNvPr id="1048591" name="Content Placeholder 1048590"/>
          <p:cNvSpPr>
            <a:spLocks noGrp="1"/>
          </p:cNvSpPr>
          <p:nvPr>
            <p:ph idx="1"/>
          </p:nvPr>
        </p:nvSpPr>
        <p:spPr/>
        <p:txBody>
          <a:bodyPr>
            <a:normAutofit fontScale="96429" lnSpcReduction="20000"/>
          </a:bodyPr>
          <a:lstStyle/>
          <a:p>
            <a:r>
              <a:rPr lang="en-US">
                <a:solidFill>
                  <a:srgbClr val="6600CC"/>
                </a:solidFill>
              </a:rPr>
              <a:t>The Article 30 of the Constitution guarantees the minorities certain cultural and educational rights to establish and administer educational institutions of their choice, whether based on religion or language. </a:t>
            </a:r>
            <a:endParaRPr lang="en-IN"/>
          </a:p>
          <a:p>
            <a:pPr algn="l"/>
            <a:r>
              <a:rPr lang="en-US">
                <a:solidFill>
                  <a:srgbClr val="6600CC"/>
                </a:solidFill>
              </a:rPr>
              <a:t>Article 30(2) states that "The state shall not in granting aid to educational institution, discriminate against any educational institution on the ground that it is under the management of a minority, whether based on religion or language. </a:t>
            </a:r>
            <a:endParaRPr lang="en-I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048587"/>
          <p:cNvSpPr>
            <a:spLocks noGrp="1"/>
          </p:cNvSpPr>
          <p:nvPr>
            <p:ph type="title"/>
          </p:nvPr>
        </p:nvSpPr>
        <p:spPr>
          <a:solidFill>
            <a:srgbClr val="CC99FF"/>
          </a:solidFill>
          <a:ln>
            <a:solidFill>
              <a:srgbClr val="000000"/>
            </a:solidFill>
            <a:prstDash val="sysDash"/>
          </a:ln>
        </p:spPr>
        <p:txBody>
          <a:bodyPr/>
          <a:lstStyle/>
          <a:p>
            <a:r>
              <a:rPr lang="en-US"/>
              <a:t>CONSTRAINTS FACED BY CHILDREN OF MINORITIES</a:t>
            </a:r>
            <a:endParaRPr lang="en-IN"/>
          </a:p>
        </p:txBody>
      </p:sp>
      <p:sp>
        <p:nvSpPr>
          <p:cNvPr id="1048589" name="Content Placeholder 1048588"/>
          <p:cNvSpPr>
            <a:spLocks noGrp="1"/>
          </p:cNvSpPr>
          <p:nvPr>
            <p:ph idx="1"/>
          </p:nvPr>
        </p:nvSpPr>
        <p:spPr>
          <a:solidFill>
            <a:srgbClr val="FFCC99"/>
          </a:solidFill>
          <a:ln>
            <a:solidFill>
              <a:srgbClr val="800000"/>
            </a:solidFill>
            <a:prstDash val="solid"/>
          </a:ln>
        </p:spPr>
        <p:txBody>
          <a:bodyPr/>
          <a:lstStyle/>
          <a:p>
            <a:r>
              <a:rPr lang="en-US"/>
              <a:t>Unfriendly school and classroom environment. </a:t>
            </a:r>
            <a:endParaRPr lang="en-IN"/>
          </a:p>
          <a:p>
            <a:r>
              <a:rPr lang="en-US"/>
              <a:t>Cultural and religious domination. </a:t>
            </a:r>
            <a:endParaRPr lang="en-IN"/>
          </a:p>
          <a:p>
            <a:r>
              <a:rPr lang="en-US"/>
              <a:t>Early withdrawal of male children. </a:t>
            </a:r>
            <a:endParaRPr lang="en-IN"/>
          </a:p>
          <a:p>
            <a:r>
              <a:rPr lang="en-US"/>
              <a:t>Early withdrawal of female children. </a:t>
            </a:r>
            <a:endParaRPr lang="en-IN"/>
          </a:p>
          <a:p>
            <a:r>
              <a:rPr lang="en-US"/>
              <a:t>Unfulfilled demand for adequate number of Urdu medium schools or at least Urdu as second language. </a:t>
            </a:r>
            <a:endParaRPr lang="en-IN"/>
          </a:p>
          <a:p>
            <a:r>
              <a:rPr lang="en-US"/>
              <a:t>Lack of Urdu language teachers</a:t>
            </a:r>
            <a:endParaRPr lang="en-I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048585"/>
          <p:cNvSpPr>
            <a:spLocks noGrp="1"/>
          </p:cNvSpPr>
          <p:nvPr>
            <p:ph type="title"/>
          </p:nvPr>
        </p:nvSpPr>
        <p:spPr>
          <a:solidFill>
            <a:srgbClr val="99CCFF"/>
          </a:solidFill>
        </p:spPr>
        <p:txBody>
          <a:bodyPr/>
          <a:lstStyle/>
          <a:p>
            <a:r>
              <a:rPr lang="en-US"/>
              <a:t>Possible by-</a:t>
            </a:r>
            <a:endParaRPr lang="en-IN"/>
          </a:p>
        </p:txBody>
      </p:sp>
      <p:sp>
        <p:nvSpPr>
          <p:cNvPr id="1048587" name="Content Placeholder 1048586"/>
          <p:cNvSpPr>
            <a:spLocks noGrp="1"/>
          </p:cNvSpPr>
          <p:nvPr>
            <p:ph idx="1"/>
          </p:nvPr>
        </p:nvSpPr>
        <p:spPr>
          <a:solidFill>
            <a:srgbClr val="CCFECC"/>
          </a:solidFill>
        </p:spPr>
        <p:txBody>
          <a:bodyPr/>
          <a:lstStyle/>
          <a:p>
            <a:r>
              <a:rPr lang="en-US"/>
              <a:t>Understanding the educational needs. </a:t>
            </a:r>
            <a:endParaRPr lang="en-IN"/>
          </a:p>
          <a:p>
            <a:r>
              <a:rPr lang="en-US"/>
              <a:t>Addressing the exclusion of minority children. </a:t>
            </a:r>
            <a:endParaRPr lang="en-IN"/>
          </a:p>
          <a:p>
            <a:r>
              <a:rPr lang="en-US"/>
              <a:t>Opening of schools in Muslim concentrated area. </a:t>
            </a:r>
            <a:endParaRPr lang="en-IN"/>
          </a:p>
          <a:p>
            <a:r>
              <a:rPr lang="en-US"/>
              <a:t>Providing the option of learning'Urdu' as Second language. </a:t>
            </a:r>
            <a:endParaRPr lang="en-IN"/>
          </a:p>
        </p:txBody>
      </p:sp>
      <p:pic>
        <p:nvPicPr>
          <p:cNvPr id="2097154" name="Picture 2097153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627522" y="4668041"/>
            <a:ext cx="5823822" cy="145965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6" name="Title 1048655"/>
          <p:cNvSpPr>
            <a:spLocks noGrp="1"/>
          </p:cNvSpPr>
          <p:nvPr>
            <p:ph type="title"/>
          </p:nvPr>
        </p:nvSpPr>
        <p:spPr>
          <a:solidFill>
            <a:srgbClr val="D66565"/>
          </a:solidFill>
        </p:spPr>
        <p:txBody>
          <a:bodyPr/>
          <a:lstStyle/>
          <a:p>
            <a:r>
              <a:rPr lang="en-US"/>
              <a:t>Possible by-</a:t>
            </a:r>
            <a:endParaRPr lang="en-IN"/>
          </a:p>
        </p:txBody>
      </p:sp>
      <p:sp>
        <p:nvSpPr>
          <p:cNvPr id="1048657" name="Content Placeholder 1048656"/>
          <p:cNvSpPr>
            <a:spLocks noGrp="1"/>
          </p:cNvSpPr>
          <p:nvPr>
            <p:ph idx="1"/>
          </p:nvPr>
        </p:nvSpPr>
        <p:spPr>
          <a:xfrm>
            <a:off x="628650" y="2134771"/>
            <a:ext cx="7886700" cy="4723228"/>
          </a:xfrm>
          <a:solidFill>
            <a:srgbClr val="99CCFF"/>
          </a:solidFill>
        </p:spPr>
        <p:txBody>
          <a:bodyPr/>
          <a:lstStyle/>
          <a:p>
            <a:r>
              <a:rPr lang="en-US" dirty="0"/>
              <a:t>Sensitizing all the teachers to the issue of cultural and religious diversity especially in relation to Muslim. </a:t>
            </a:r>
            <a:endParaRPr lang="en-IN" dirty="0"/>
          </a:p>
          <a:p>
            <a:r>
              <a:rPr lang="en-US" dirty="0"/>
              <a:t>Celebrating the Muslim festivals. </a:t>
            </a:r>
            <a:endParaRPr lang="en-IN" dirty="0"/>
          </a:p>
          <a:p>
            <a:endParaRPr lang="en-IN" dirty="0"/>
          </a:p>
        </p:txBody>
      </p:sp>
      <p:pic>
        <p:nvPicPr>
          <p:cNvPr id="2097155" name="Picture 209715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592287" y="4095258"/>
            <a:ext cx="5483893" cy="238721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Title 1048657"/>
          <p:cNvSpPr>
            <a:spLocks noGrp="1"/>
          </p:cNvSpPr>
          <p:nvPr>
            <p:ph type="title"/>
          </p:nvPr>
        </p:nvSpPr>
        <p:spPr>
          <a:solidFill>
            <a:srgbClr val="CC99FF"/>
          </a:solidFill>
        </p:spPr>
        <p:txBody>
          <a:bodyPr/>
          <a:lstStyle/>
          <a:p>
            <a:r>
              <a:rPr lang="en-US"/>
              <a:t>Possible by-</a:t>
            </a:r>
            <a:endParaRPr lang="en-IN"/>
          </a:p>
        </p:txBody>
      </p:sp>
      <p:sp>
        <p:nvSpPr>
          <p:cNvPr id="1048659" name="Content Placeholder 1048658"/>
          <p:cNvSpPr>
            <a:spLocks noGrp="1"/>
          </p:cNvSpPr>
          <p:nvPr>
            <p:ph idx="1"/>
          </p:nvPr>
        </p:nvSpPr>
        <p:spPr>
          <a:solidFill>
            <a:srgbClr val="FFE5E5"/>
          </a:solidFill>
        </p:spPr>
        <p:txBody>
          <a:bodyPr/>
          <a:lstStyle/>
          <a:p>
            <a:r>
              <a:rPr lang="en-US" sz="2800"/>
              <a:t>Providing Maktab/Madrassas to serve as institution for providing bridge education. </a:t>
            </a:r>
            <a:endParaRPr lang="en-IN" sz="2800"/>
          </a:p>
          <a:p>
            <a:r>
              <a:rPr lang="en-US"/>
              <a:t>Evaluation of students studying in Maktabs/Madrassas to be linked to the assessment system in regular schools. </a:t>
            </a:r>
            <a:endParaRPr lang="en-IN"/>
          </a:p>
          <a:p>
            <a:r>
              <a:rPr lang="en-US"/>
              <a:t>Setting up schools or centres with adequate teachers for particular time in the premises of Maktab/ Madrassas. </a:t>
            </a:r>
            <a:endParaRPr lang="en-IN"/>
          </a:p>
          <a:p>
            <a:r>
              <a:rPr lang="en-US"/>
              <a:t>Encouraging inclusion practices by teachers. </a:t>
            </a:r>
            <a:endParaRPr lang="en-IN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0" name="Title 1048659"/>
          <p:cNvSpPr>
            <a:spLocks noGrp="1"/>
          </p:cNvSpPr>
          <p:nvPr>
            <p:ph type="title"/>
          </p:nvPr>
        </p:nvSpPr>
        <p:spPr>
          <a:solidFill>
            <a:srgbClr val="C0C0C0"/>
          </a:solidFill>
        </p:spPr>
        <p:txBody>
          <a:bodyPr/>
          <a:lstStyle/>
          <a:p>
            <a:r>
              <a:rPr lang="en-US"/>
              <a:t>Possible by</a:t>
            </a:r>
            <a:endParaRPr lang="en-IN"/>
          </a:p>
        </p:txBody>
      </p:sp>
      <p:sp>
        <p:nvSpPr>
          <p:cNvPr id="1048661" name="Content Placeholder 1048660"/>
          <p:cNvSpPr>
            <a:spLocks noGrp="1"/>
          </p:cNvSpPr>
          <p:nvPr>
            <p:ph idx="1"/>
          </p:nvPr>
        </p:nvSpPr>
        <p:spPr>
          <a:solidFill>
            <a:srgbClr val="99CCFF"/>
          </a:solidFill>
        </p:spPr>
        <p:txBody>
          <a:bodyPr/>
          <a:lstStyle/>
          <a:p>
            <a:r>
              <a:rPr lang="en-US"/>
              <a:t>Recruiting of more Urdu teachers in Muslim concentrated areas. </a:t>
            </a:r>
            <a:endParaRPr lang="en-IN"/>
          </a:p>
          <a:p>
            <a:r>
              <a:rPr lang="en-US"/>
              <a:t>Opening up girls schools in Muslim concentrated areas. </a:t>
            </a:r>
            <a:endParaRPr lang="en-IN"/>
          </a:p>
          <a:p>
            <a:r>
              <a:rPr lang="en-US"/>
              <a:t>Encouraging the training of teachers in multilingual education. </a:t>
            </a:r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447</Words>
  <Application>Microsoft Office PowerPoint</Application>
  <PresentationFormat>On-screen Show (4:3)</PresentationFormat>
  <Paragraphs>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INCLUSION OF CHILDREN IN EDUCATION FROM MINORITIES</vt:lpstr>
      <vt:lpstr>Meaning of Minority</vt:lpstr>
      <vt:lpstr>Meaning of Minority</vt:lpstr>
      <vt:lpstr>Facilities provided by Constitution</vt:lpstr>
      <vt:lpstr>CONSTRAINTS FACED BY CHILDREN OF MINORITIES</vt:lpstr>
      <vt:lpstr>Possible by-</vt:lpstr>
      <vt:lpstr>Possible by-</vt:lpstr>
      <vt:lpstr>Possible by-</vt:lpstr>
      <vt:lpstr>Possible by</vt:lpstr>
      <vt:lpstr>Inclusion in Education Will help -</vt:lpstr>
      <vt:lpstr>Inclusion in Education will help-</vt:lpstr>
      <vt:lpstr>THANK YOU🙏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M2101K7AI</dc:creator>
  <cp:lastModifiedBy>Halima Abdul Matin Matin</cp:lastModifiedBy>
  <cp:revision>1</cp:revision>
  <dcterms:created xsi:type="dcterms:W3CDTF">2015-05-08T17:30:45Z</dcterms:created>
  <dcterms:modified xsi:type="dcterms:W3CDTF">2024-09-13T05:00:38Z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c24c0be8eea54de39d48f32b326216c5</vt:lpwstr>
  </property>
</Properties>
</file>