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8" r:id="rId17"/>
    <p:sldId id="273" r:id="rId18"/>
    <p:sldId id="274"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787"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259ADD-8725-41DD-A6EC-C558F413F620}" type="datetimeFigureOut">
              <a:rPr lang="en-US" smtClean="0"/>
              <a:pPr/>
              <a:t>9/11/2024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A53A0-40B4-4211-A0E0-9DE898EDF62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6A53A0-40B4-4211-A0E0-9DE898EDF62D}"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9/11/2024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9/11/2024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9/11/2024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INCLUSION IN EDUCATION</a:t>
            </a:r>
            <a:endParaRPr lang="en-US" dirty="0"/>
          </a:p>
        </p:txBody>
      </p:sp>
      <p:sp>
        <p:nvSpPr>
          <p:cNvPr id="3" name="Subtitle 2"/>
          <p:cNvSpPr>
            <a:spLocks noGrp="1"/>
          </p:cNvSpPr>
          <p:nvPr>
            <p:ph type="subTitle" idx="1"/>
          </p:nvPr>
        </p:nvSpPr>
        <p:spPr/>
        <p:txBody>
          <a:bodyPr/>
          <a:lstStyle/>
          <a:p>
            <a:r>
              <a:rPr lang="en-IN" dirty="0"/>
              <a:t>PREPARED BY HALIMA ABDUL MATIN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a:t>The personalities like Gandhiji, Dr. Ambedkar’s effort towards removal of untouchability was significant.</a:t>
            </a:r>
          </a:p>
          <a:p>
            <a:r>
              <a:rPr lang="en-IN" sz="2400" dirty="0"/>
              <a:t>As a result Article 17 of the constitution of India abolished untouchability.</a:t>
            </a:r>
          </a:p>
          <a:p>
            <a:r>
              <a:rPr lang="en-IN" sz="2400" dirty="0"/>
              <a:t> Mahatma Gandhi defined SC as Harijans- the people of God</a:t>
            </a:r>
            <a:endParaRPr lang="en-US" sz="2400" dirty="0"/>
          </a:p>
        </p:txBody>
      </p:sp>
      <p:sp>
        <p:nvSpPr>
          <p:cNvPr id="3" name="Title 2"/>
          <p:cNvSpPr>
            <a:spLocks noGrp="1"/>
          </p:cNvSpPr>
          <p:nvPr>
            <p:ph type="title"/>
          </p:nvPr>
        </p:nvSpPr>
        <p:spPr/>
        <p:txBody>
          <a:bodyPr>
            <a:normAutofit/>
          </a:bodyPr>
          <a:lstStyle/>
          <a:p>
            <a:r>
              <a:rPr lang="en-IN" sz="2800" dirty="0"/>
              <a:t>SCHEDULE CASTE</a:t>
            </a:r>
            <a:endParaRPr lang="en-US" sz="2800" dirty="0"/>
          </a:p>
        </p:txBody>
      </p:sp>
      <p:pic>
        <p:nvPicPr>
          <p:cNvPr id="4" name="Picture 3" descr="download.jpg"/>
          <p:cNvPicPr>
            <a:picLocks noChangeAspect="1"/>
          </p:cNvPicPr>
          <p:nvPr/>
        </p:nvPicPr>
        <p:blipFill>
          <a:blip r:embed="rId2"/>
          <a:stretch>
            <a:fillRect/>
          </a:stretch>
        </p:blipFill>
        <p:spPr>
          <a:xfrm>
            <a:off x="2743200" y="4267200"/>
            <a:ext cx="4038600" cy="2286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400" dirty="0"/>
              <a:t>The term ‘tribe’ means ‘simple folk’ living in hills and forests.</a:t>
            </a:r>
          </a:p>
          <a:p>
            <a:endParaRPr lang="en-IN" sz="2400" dirty="0"/>
          </a:p>
          <a:p>
            <a:r>
              <a:rPr lang="en-IN" sz="2400" dirty="0"/>
              <a:t>Gandhiji called them Girijans.</a:t>
            </a:r>
          </a:p>
          <a:p>
            <a:r>
              <a:rPr lang="en-IN" sz="2400" dirty="0"/>
              <a:t>Gillin and Gillin defines- a tribe is a group of local communities which lives in a common area, speaks a common dialect and follows a common culture</a:t>
            </a:r>
            <a:r>
              <a:rPr lang="en-IN" dirty="0"/>
              <a:t>.</a:t>
            </a:r>
            <a:endParaRPr lang="en-US" dirty="0"/>
          </a:p>
        </p:txBody>
      </p:sp>
      <p:sp>
        <p:nvSpPr>
          <p:cNvPr id="3" name="Title 2"/>
          <p:cNvSpPr>
            <a:spLocks noGrp="1"/>
          </p:cNvSpPr>
          <p:nvPr>
            <p:ph type="title"/>
          </p:nvPr>
        </p:nvSpPr>
        <p:spPr/>
        <p:txBody>
          <a:bodyPr>
            <a:normAutofit/>
          </a:bodyPr>
          <a:lstStyle/>
          <a:p>
            <a:r>
              <a:rPr lang="en-IN" sz="2800" dirty="0"/>
              <a:t>Schedule Tribe</a:t>
            </a:r>
            <a:endParaRPr lang="en-US" sz="2800" dirty="0"/>
          </a:p>
        </p:txBody>
      </p:sp>
      <p:pic>
        <p:nvPicPr>
          <p:cNvPr id="4" name="Picture 3" descr="download (1).jpg"/>
          <p:cNvPicPr>
            <a:picLocks noChangeAspect="1"/>
          </p:cNvPicPr>
          <p:nvPr/>
        </p:nvPicPr>
        <p:blipFill>
          <a:blip r:embed="rId2"/>
          <a:stretch>
            <a:fillRect/>
          </a:stretch>
        </p:blipFill>
        <p:spPr>
          <a:xfrm>
            <a:off x="2438400" y="4419600"/>
            <a:ext cx="4343400" cy="22669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a:t>The children belonging to these group show poor academic performance of high drop out rates.</a:t>
            </a:r>
          </a:p>
          <a:p>
            <a:r>
              <a:rPr lang="en-IN" sz="2400" dirty="0"/>
              <a:t>They also have adjustment problems.</a:t>
            </a:r>
          </a:p>
          <a:p>
            <a:r>
              <a:rPr lang="en-IN" sz="2400" dirty="0"/>
              <a:t>They have deficiencies in the two most important skills reading and language.</a:t>
            </a:r>
          </a:p>
          <a:p>
            <a:r>
              <a:rPr lang="en-IN" sz="2400" dirty="0"/>
              <a:t>This is the factor of high drop outs.</a:t>
            </a:r>
          </a:p>
          <a:p>
            <a:r>
              <a:rPr lang="en-IN" sz="2400" dirty="0"/>
              <a:t>Cultural or social deprivation creates a complex set of condition which again give rise to intellectual deficiency in the children. </a:t>
            </a:r>
          </a:p>
          <a:p>
            <a:endParaRPr lang="en-US" sz="2400" dirty="0"/>
          </a:p>
        </p:txBody>
      </p:sp>
      <p:sp>
        <p:nvSpPr>
          <p:cNvPr id="3" name="Title 2"/>
          <p:cNvSpPr>
            <a:spLocks noGrp="1"/>
          </p:cNvSpPr>
          <p:nvPr>
            <p:ph type="title"/>
          </p:nvPr>
        </p:nvSpPr>
        <p:spPr/>
        <p:txBody>
          <a:bodyPr>
            <a:normAutofit/>
          </a:bodyPr>
          <a:lstStyle/>
          <a:p>
            <a:r>
              <a:rPr lang="en-IN" sz="2800" dirty="0"/>
              <a:t>	EXCLUSION OF CHILDREN OF SC/ST IN EDUCATION</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800" dirty="0"/>
              <a:t>Constitution of India guarantees special educational and other measures for these group.</a:t>
            </a:r>
          </a:p>
          <a:p>
            <a:r>
              <a:rPr lang="en-IN" sz="2800" dirty="0"/>
              <a:t>Article 46- THE STATE SHALL PROMOTE, WITH SPECIAL CARE, THE EDUCATION AND ECONOMICI INTEREST OF THE WEAKER SECTION OF THE PEOPLE, IN PARTICULAR OF THE SC AND ST AND SHALL PROTECT THEM FROM SOCIAL INJUSTICE AND ALL FORMS OF SOCIAL EXPLOITATION</a:t>
            </a:r>
            <a:r>
              <a:rPr lang="en-IN" sz="2400" dirty="0"/>
              <a:t>.</a:t>
            </a:r>
            <a:endParaRPr lang="en-US" sz="2400" dirty="0"/>
          </a:p>
        </p:txBody>
      </p:sp>
      <p:sp>
        <p:nvSpPr>
          <p:cNvPr id="3" name="Title 2"/>
          <p:cNvSpPr>
            <a:spLocks noGrp="1"/>
          </p:cNvSpPr>
          <p:nvPr>
            <p:ph type="title"/>
          </p:nvPr>
        </p:nvSpPr>
        <p:spPr/>
        <p:txBody>
          <a:bodyPr>
            <a:normAutofit/>
          </a:bodyPr>
          <a:lstStyle/>
          <a:p>
            <a:r>
              <a:rPr lang="en-IN" sz="2800" dirty="0"/>
              <a:t>INCLUSION OF CHILDREN OF SC/ST IN EDUCATION</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r>
              <a:rPr lang="en-IN" sz="3200" dirty="0"/>
              <a:t>It is important that Article 330, 332, 335, 338 to 342 and the entire Fifth and Sixth schedules of the constitution deal with special provisions for implementation of the objectives set in Article 46.</a:t>
            </a:r>
          </a:p>
          <a:p>
            <a:r>
              <a:rPr lang="en-IN" sz="3200" dirty="0"/>
              <a:t>Article 15(4) provides special provision for the advancement of any socially and educationally backward class.</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a:t>A relaxed norms for opening of primary/middle schools.</a:t>
            </a:r>
          </a:p>
          <a:p>
            <a:r>
              <a:rPr lang="en-IN" sz="2400" dirty="0"/>
              <a:t>Abolition of tuition fees.</a:t>
            </a:r>
          </a:p>
          <a:p>
            <a:r>
              <a:rPr lang="en-IN" sz="2400" dirty="0"/>
              <a:t>Providing incentives- free text book....</a:t>
            </a:r>
          </a:p>
          <a:p>
            <a:r>
              <a:rPr lang="en-IN" sz="2400" dirty="0"/>
              <a:t>Free and compulsory elementary education.</a:t>
            </a:r>
          </a:p>
          <a:p>
            <a:r>
              <a:rPr lang="en-IN" sz="2400" dirty="0"/>
              <a:t>SSA- Useful quality education to all children in the 6-14 age group by 2010</a:t>
            </a:r>
          </a:p>
          <a:p>
            <a:r>
              <a:rPr lang="en-IN" sz="2400" dirty="0"/>
              <a:t>DPEP is a scheme, the thrust of which is on disadvantaged group.</a:t>
            </a:r>
          </a:p>
          <a:p>
            <a:endParaRPr lang="en-US" sz="2400" dirty="0"/>
          </a:p>
        </p:txBody>
      </p:sp>
      <p:sp>
        <p:nvSpPr>
          <p:cNvPr id="3" name="Title 2"/>
          <p:cNvSpPr>
            <a:spLocks noGrp="1"/>
          </p:cNvSpPr>
          <p:nvPr>
            <p:ph type="title"/>
          </p:nvPr>
        </p:nvSpPr>
        <p:spPr/>
        <p:txBody>
          <a:bodyPr>
            <a:normAutofit/>
          </a:bodyPr>
          <a:lstStyle/>
          <a:p>
            <a:r>
              <a:rPr lang="en-IN" sz="2800" dirty="0"/>
              <a:t>SPECIAL PROVISIONS FOR THE SC/ST</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620074561_d8b85f2271_o-1.jpg"/>
          <p:cNvPicPr>
            <a:picLocks noGrp="1" noChangeAspect="1"/>
          </p:cNvPicPr>
          <p:nvPr>
            <p:ph idx="1"/>
          </p:nvPr>
        </p:nvPicPr>
        <p:blipFill>
          <a:blip r:embed="rId2" cstate="print"/>
          <a:stretch>
            <a:fillRect/>
          </a:stretch>
        </p:blipFill>
        <p:spPr>
          <a:xfrm>
            <a:off x="609600" y="533400"/>
            <a:ext cx="8305800" cy="58674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a:t>Establishment of schools with minimum norms of infrastructure.</a:t>
            </a:r>
          </a:p>
          <a:p>
            <a:r>
              <a:rPr lang="en-IN" sz="2400" dirty="0"/>
              <a:t>Establishment of norms of behaviour.</a:t>
            </a:r>
          </a:p>
          <a:p>
            <a:r>
              <a:rPr lang="en-IN" sz="2400" dirty="0"/>
              <a:t> provision of escort.</a:t>
            </a:r>
          </a:p>
          <a:p>
            <a:r>
              <a:rPr lang="en-IN" sz="2400" dirty="0"/>
              <a:t>Encouragement of co-curricular activities.</a:t>
            </a:r>
          </a:p>
          <a:p>
            <a:r>
              <a:rPr lang="en-IN" sz="2400" dirty="0"/>
              <a:t>Increasing and encouraging the interaction and participation.</a:t>
            </a:r>
          </a:p>
          <a:p>
            <a:r>
              <a:rPr lang="en-IN" sz="2400" dirty="0"/>
              <a:t>Avoiding segregation in the classroom.</a:t>
            </a:r>
          </a:p>
          <a:p>
            <a:r>
              <a:rPr lang="en-IN" sz="2400" dirty="0"/>
              <a:t>Opening school or centre of education in the SC concentrated neighbourhood.</a:t>
            </a:r>
          </a:p>
          <a:p>
            <a:endParaRPr lang="en-US" sz="2400" dirty="0"/>
          </a:p>
        </p:txBody>
      </p:sp>
      <p:sp>
        <p:nvSpPr>
          <p:cNvPr id="3" name="Title 2"/>
          <p:cNvSpPr>
            <a:spLocks noGrp="1"/>
          </p:cNvSpPr>
          <p:nvPr>
            <p:ph type="title"/>
          </p:nvPr>
        </p:nvSpPr>
        <p:spPr/>
        <p:txBody>
          <a:bodyPr/>
          <a:lstStyle/>
          <a:p>
            <a:r>
              <a:rPr lang="en-IN" dirty="0"/>
              <a:t>POSSIBLE BY-</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a:t>Provision of monitoring the attendance and retention – SC/ST.</a:t>
            </a:r>
          </a:p>
          <a:p>
            <a:r>
              <a:rPr lang="en-IN" sz="2400" dirty="0"/>
              <a:t>Provision of scholarship.</a:t>
            </a:r>
          </a:p>
          <a:p>
            <a:r>
              <a:rPr lang="en-IN" sz="2400" dirty="0"/>
              <a:t>Provision of special facility – residential schools or transport.</a:t>
            </a:r>
          </a:p>
          <a:p>
            <a:r>
              <a:rPr lang="en-IN" sz="2400" dirty="0"/>
              <a:t>Sensitisation of teachers to SC/ST culture.</a:t>
            </a:r>
          </a:p>
          <a:p>
            <a:r>
              <a:rPr lang="en-IN" sz="2400" dirty="0"/>
              <a:t>Provision of free text book.</a:t>
            </a:r>
          </a:p>
          <a:p>
            <a:r>
              <a:rPr lang="en-IN" sz="2400" dirty="0"/>
              <a:t>Encouragement of involvement of community members in the school activities to reduce social distance.</a:t>
            </a:r>
            <a:endParaRPr lang="en-US" sz="2400" dirty="0"/>
          </a:p>
        </p:txBody>
      </p:sp>
      <p:sp>
        <p:nvSpPr>
          <p:cNvPr id="3" name="Title 2"/>
          <p:cNvSpPr>
            <a:spLocks noGrp="1"/>
          </p:cNvSpPr>
          <p:nvPr>
            <p:ph type="title"/>
          </p:nvPr>
        </p:nvSpPr>
        <p:spPr/>
        <p:txBody>
          <a:bodyPr/>
          <a:lstStyle/>
          <a:p>
            <a:r>
              <a:rPr lang="en-IN" dirty="0"/>
              <a:t>POSSIBLE BY-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N" sz="2400" dirty="0"/>
              <a:t>To address disadvantages and diversity.</a:t>
            </a:r>
          </a:p>
          <a:p>
            <a:r>
              <a:rPr lang="en-IN" sz="2400" dirty="0"/>
              <a:t>To cater the needs of every child.</a:t>
            </a:r>
          </a:p>
          <a:p>
            <a:r>
              <a:rPr lang="en-IN" sz="2400" dirty="0"/>
              <a:t>To sensitise the teacher to the issues of social disadvantages.</a:t>
            </a:r>
          </a:p>
          <a:p>
            <a:r>
              <a:rPr lang="en-IN" sz="2400" dirty="0"/>
              <a:t>To remove the stigma of disadvantages.</a:t>
            </a:r>
          </a:p>
          <a:p>
            <a:r>
              <a:rPr lang="en-IN" sz="2400" dirty="0"/>
              <a:t>To remove the sense of inferiority.</a:t>
            </a:r>
          </a:p>
          <a:p>
            <a:r>
              <a:rPr lang="en-IN" sz="2400" dirty="0"/>
              <a:t>To show low social and psychological strain.</a:t>
            </a:r>
          </a:p>
          <a:p>
            <a:r>
              <a:rPr lang="en-IN" sz="2400" dirty="0"/>
              <a:t>To remove high sense of avoidance for failure.</a:t>
            </a:r>
          </a:p>
          <a:p>
            <a:r>
              <a:rPr lang="en-IN" sz="2400" dirty="0"/>
              <a:t>To reduce drop-out rates.</a:t>
            </a:r>
          </a:p>
          <a:p>
            <a:r>
              <a:rPr lang="en-IN" sz="2400" dirty="0"/>
              <a:t>To remove the social barriers to meaningful participation in schools.</a:t>
            </a:r>
            <a:endParaRPr lang="en-US" sz="2400" dirty="0"/>
          </a:p>
        </p:txBody>
      </p:sp>
      <p:sp>
        <p:nvSpPr>
          <p:cNvPr id="3" name="Title 2"/>
          <p:cNvSpPr>
            <a:spLocks noGrp="1"/>
          </p:cNvSpPr>
          <p:nvPr>
            <p:ph type="title"/>
          </p:nvPr>
        </p:nvSpPr>
        <p:spPr/>
        <p:txBody>
          <a:bodyPr>
            <a:normAutofit/>
          </a:bodyPr>
          <a:lstStyle/>
          <a:p>
            <a:r>
              <a:rPr lang="en-IN" sz="2800" dirty="0"/>
              <a:t>INCLUSION IN EDUCATION WILL HELP -</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400" dirty="0"/>
              <a:t>Inclusion means – to take in.</a:t>
            </a:r>
          </a:p>
          <a:p>
            <a:r>
              <a:rPr lang="en-IN" sz="2400" dirty="0"/>
              <a:t>It is the opposite of exclusion, discrimination.</a:t>
            </a:r>
          </a:p>
          <a:p>
            <a:r>
              <a:rPr lang="en-IN" sz="2400" dirty="0"/>
              <a:t>Inclusion is about membership and belongingness.</a:t>
            </a:r>
          </a:p>
          <a:p>
            <a:r>
              <a:rPr lang="en-IN" sz="2400" dirty="0"/>
              <a:t>Inclusion is an all embracing societal ideology.</a:t>
            </a:r>
          </a:p>
          <a:p>
            <a:endParaRPr lang="en-US" sz="2400" dirty="0"/>
          </a:p>
        </p:txBody>
      </p:sp>
      <p:sp>
        <p:nvSpPr>
          <p:cNvPr id="2" name="Title 1"/>
          <p:cNvSpPr>
            <a:spLocks noGrp="1"/>
          </p:cNvSpPr>
          <p:nvPr>
            <p:ph type="title"/>
          </p:nvPr>
        </p:nvSpPr>
        <p:spPr>
          <a:solidFill>
            <a:schemeClr val="accent2"/>
          </a:solidFill>
        </p:spPr>
        <p:txBody>
          <a:bodyPr>
            <a:normAutofit/>
          </a:bodyPr>
          <a:lstStyle/>
          <a:p>
            <a:r>
              <a:rPr lang="en-IN" sz="2800" dirty="0"/>
              <a:t>MEANING OF INCLUSION</a:t>
            </a:r>
            <a:endParaRPr lang="en-US" sz="2800" dirty="0"/>
          </a:p>
        </p:txBody>
      </p:sp>
      <p:pic>
        <p:nvPicPr>
          <p:cNvPr id="4" name="Picture 3" descr="Wheelchair-Inclusion-624x368.jpg"/>
          <p:cNvPicPr>
            <a:picLocks noChangeAspect="1"/>
          </p:cNvPicPr>
          <p:nvPr/>
        </p:nvPicPr>
        <p:blipFill>
          <a:blip r:embed="rId2"/>
          <a:stretch>
            <a:fillRect/>
          </a:stretch>
        </p:blipFill>
        <p:spPr>
          <a:xfrm>
            <a:off x="1447800" y="3733800"/>
            <a:ext cx="5943600" cy="2819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IN" sz="8800" dirty="0"/>
            </a:br>
            <a:br>
              <a:rPr lang="en-US" sz="8800" dirty="0"/>
            </a:br>
            <a:br>
              <a:rPr lang="en-US" sz="8800" dirty="0"/>
            </a:br>
            <a:br>
              <a:rPr lang="en-US" sz="8800" dirty="0"/>
            </a:br>
            <a:r>
              <a:rPr lang="en-US" sz="8800" dirty="0"/>
              <a:t>THANK YOU</a:t>
            </a:r>
            <a:br>
              <a:rPr lang="en-US" sz="8800" dirty="0"/>
            </a:br>
            <a:endParaRPr lang="en-US" sz="8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llmeansALL (1).png"/>
          <p:cNvPicPr>
            <a:picLocks noGrp="1" noChangeAspect="1"/>
          </p:cNvPicPr>
          <p:nvPr>
            <p:ph idx="1"/>
          </p:nvPr>
        </p:nvPicPr>
        <p:blipFill>
          <a:blip r:embed="rId2"/>
          <a:stretch>
            <a:fillRect/>
          </a:stretch>
        </p:blipFill>
        <p:spPr>
          <a:xfrm>
            <a:off x="533400" y="1752600"/>
            <a:ext cx="8049808" cy="5105400"/>
          </a:xfrm>
        </p:spPr>
      </p:pic>
      <p:sp>
        <p:nvSpPr>
          <p:cNvPr id="2" name="Title 1"/>
          <p:cNvSpPr>
            <a:spLocks noGrp="1"/>
          </p:cNvSpPr>
          <p:nvPr>
            <p:ph type="title"/>
          </p:nvPr>
        </p:nvSpPr>
        <p:spPr>
          <a:solidFill>
            <a:schemeClr val="accent2">
              <a:lumMod val="60000"/>
              <a:lumOff val="40000"/>
            </a:schemeClr>
          </a:solidFill>
        </p:spPr>
        <p:txBody>
          <a:bodyPr>
            <a:normAutofit/>
          </a:bodyPr>
          <a:lstStyle/>
          <a:p>
            <a:r>
              <a:rPr lang="en-IN" sz="2800" dirty="0"/>
              <a:t>MEANING OF INCLUSION IN EDUCATION</a:t>
            </a:r>
            <a:endParaRPr lang="en-US" sz="2800" dirty="0"/>
          </a:p>
        </p:txBody>
      </p:sp>
      <p:sp>
        <p:nvSpPr>
          <p:cNvPr id="6" name="Rectangle 5"/>
          <p:cNvSpPr/>
          <p:nvPr/>
        </p:nvSpPr>
        <p:spPr>
          <a:xfrm>
            <a:off x="838200" y="1676400"/>
            <a:ext cx="6019800" cy="1569660"/>
          </a:xfrm>
          <a:prstGeom prst="rect">
            <a:avLst/>
          </a:prstGeom>
        </p:spPr>
        <p:txBody>
          <a:bodyPr wrap="square">
            <a:spAutoFit/>
          </a:bodyPr>
          <a:lstStyle/>
          <a:p>
            <a:r>
              <a:rPr lang="en-IN" sz="2400" dirty="0"/>
              <a:t>It is providing quality education .</a:t>
            </a:r>
          </a:p>
          <a:p>
            <a:r>
              <a:rPr lang="en-IN" sz="2400" dirty="0"/>
              <a:t>It refers to the placement and education of children with diverse needs in regular classroom.</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000" dirty="0"/>
              <a:t>Inclusion in education rejects the use of special schools or classroom.</a:t>
            </a:r>
          </a:p>
          <a:p>
            <a:r>
              <a:rPr lang="en-IN" sz="2000" dirty="0"/>
              <a:t>It is restructuring schools as the common place where they can learn without any discrimination.</a:t>
            </a:r>
          </a:p>
          <a:p>
            <a:r>
              <a:rPr lang="en-IN" sz="2000" dirty="0"/>
              <a:t>The ultimate goal for inclusion in education is to create a unified school system that serves all the students together.</a:t>
            </a:r>
            <a:endParaRPr lang="en-US" sz="2000" dirty="0"/>
          </a:p>
        </p:txBody>
      </p:sp>
      <p:sp>
        <p:nvSpPr>
          <p:cNvPr id="2" name="Title 1"/>
          <p:cNvSpPr>
            <a:spLocks noGrp="1"/>
          </p:cNvSpPr>
          <p:nvPr>
            <p:ph type="title"/>
          </p:nvPr>
        </p:nvSpPr>
        <p:spPr>
          <a:solidFill>
            <a:schemeClr val="accent6">
              <a:lumMod val="60000"/>
              <a:lumOff val="40000"/>
            </a:schemeClr>
          </a:solidFill>
        </p:spPr>
        <p:txBody>
          <a:bodyPr>
            <a:normAutofit/>
          </a:bodyPr>
          <a:lstStyle/>
          <a:p>
            <a:r>
              <a:rPr lang="en-IN" sz="2400" dirty="0"/>
              <a:t>MEANING OF INCLUSION IN EDUCATION</a:t>
            </a:r>
            <a:endParaRPr lang="en-US" sz="2400" dirty="0"/>
          </a:p>
        </p:txBody>
      </p:sp>
      <p:pic>
        <p:nvPicPr>
          <p:cNvPr id="4" name="Picture 3" descr="AdobeStock_320345691.jpeg"/>
          <p:cNvPicPr>
            <a:picLocks noChangeAspect="1"/>
          </p:cNvPicPr>
          <p:nvPr/>
        </p:nvPicPr>
        <p:blipFill>
          <a:blip r:embed="rId2"/>
          <a:stretch>
            <a:fillRect/>
          </a:stretch>
        </p:blipFill>
        <p:spPr>
          <a:xfrm>
            <a:off x="1066800" y="3581400"/>
            <a:ext cx="7086600" cy="2971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400" dirty="0"/>
              <a:t>A common educational community.</a:t>
            </a:r>
          </a:p>
          <a:p>
            <a:r>
              <a:rPr lang="en-IN" sz="2400" dirty="0"/>
              <a:t>Access to knowledge.</a:t>
            </a:r>
          </a:p>
          <a:p>
            <a:r>
              <a:rPr lang="en-IN" sz="2400" dirty="0"/>
              <a:t>A sense of belongingness.</a:t>
            </a:r>
          </a:p>
          <a:p>
            <a:r>
              <a:rPr lang="en-IN" sz="2400" dirty="0"/>
              <a:t>Increasing participation.</a:t>
            </a:r>
          </a:p>
          <a:p>
            <a:r>
              <a:rPr lang="en-IN" sz="2400" dirty="0"/>
              <a:t>Goal of equality.</a:t>
            </a:r>
          </a:p>
          <a:p>
            <a:r>
              <a:rPr lang="en-IN" sz="2400" dirty="0"/>
              <a:t>Addressing differences</a:t>
            </a:r>
          </a:p>
          <a:p>
            <a:r>
              <a:rPr lang="en-IN" sz="2400" dirty="0"/>
              <a:t>Revolutionary contrast to exclusion.</a:t>
            </a:r>
          </a:p>
          <a:p>
            <a:r>
              <a:rPr lang="en-IN" sz="2400" dirty="0"/>
              <a:t>Emphasises on the existing variations.</a:t>
            </a:r>
          </a:p>
          <a:p>
            <a:r>
              <a:rPr lang="en-IN" sz="2400" dirty="0"/>
              <a:t>Approach to remove barriers.</a:t>
            </a:r>
          </a:p>
          <a:p>
            <a:r>
              <a:rPr lang="en-IN" sz="2400" dirty="0"/>
              <a:t>It is social reform.</a:t>
            </a:r>
          </a:p>
          <a:p>
            <a:endParaRPr lang="en-IN" sz="2400" dirty="0"/>
          </a:p>
          <a:p>
            <a:endParaRPr lang="en-IN" sz="2400" dirty="0"/>
          </a:p>
          <a:p>
            <a:endParaRPr lang="en-US" sz="2400" dirty="0"/>
          </a:p>
        </p:txBody>
      </p:sp>
      <p:sp>
        <p:nvSpPr>
          <p:cNvPr id="2" name="Title 1"/>
          <p:cNvSpPr>
            <a:spLocks noGrp="1"/>
          </p:cNvSpPr>
          <p:nvPr>
            <p:ph type="title"/>
          </p:nvPr>
        </p:nvSpPr>
        <p:spPr/>
        <p:txBody>
          <a:bodyPr>
            <a:normAutofit/>
          </a:bodyPr>
          <a:lstStyle/>
          <a:p>
            <a:r>
              <a:rPr lang="en-IN" sz="2800" dirty="0"/>
              <a:t>NATURE/FEATURES/CHARACTERISTICS</a:t>
            </a:r>
            <a:endParaRPr lang="en-US" sz="2800" dirty="0"/>
          </a:p>
        </p:txBody>
      </p:sp>
      <p:pic>
        <p:nvPicPr>
          <p:cNvPr id="4" name="Picture 3" descr="inclusion-inclusive-education-cartoon-composition-vector-23914012 (1).jpg"/>
          <p:cNvPicPr>
            <a:picLocks noChangeAspect="1"/>
          </p:cNvPicPr>
          <p:nvPr/>
        </p:nvPicPr>
        <p:blipFill>
          <a:blip r:embed="rId3" cstate="print"/>
          <a:stretch>
            <a:fillRect/>
          </a:stretch>
        </p:blipFill>
        <p:spPr>
          <a:xfrm>
            <a:off x="6705600" y="4038600"/>
            <a:ext cx="2209800" cy="2819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400" dirty="0"/>
              <a:t>Holistic approach.</a:t>
            </a:r>
          </a:p>
          <a:p>
            <a:r>
              <a:rPr lang="en-IN" sz="2400" dirty="0"/>
              <a:t>Philosophy of collective membership.</a:t>
            </a:r>
          </a:p>
          <a:p>
            <a:endParaRPr lang="en-US" sz="2400" dirty="0"/>
          </a:p>
        </p:txBody>
      </p:sp>
      <p:sp>
        <p:nvSpPr>
          <p:cNvPr id="2" name="Title 1"/>
          <p:cNvSpPr>
            <a:spLocks noGrp="1"/>
          </p:cNvSpPr>
          <p:nvPr>
            <p:ph type="title"/>
          </p:nvPr>
        </p:nvSpPr>
        <p:spPr/>
        <p:txBody>
          <a:bodyPr>
            <a:normAutofit/>
          </a:bodyPr>
          <a:lstStyle/>
          <a:p>
            <a:r>
              <a:rPr lang="en-IN" sz="2800" dirty="0"/>
              <a:t>NATURE/FEATURES/CHARACTERISTICS</a:t>
            </a:r>
            <a:endParaRPr lang="en-US" sz="2800" dirty="0"/>
          </a:p>
        </p:txBody>
      </p:sp>
      <p:pic>
        <p:nvPicPr>
          <p:cNvPr id="4" name="Picture 3" descr="disabled-african-american-girl-wheelchair-260nw-1149208313.jpg"/>
          <p:cNvPicPr>
            <a:picLocks noChangeAspect="1"/>
          </p:cNvPicPr>
          <p:nvPr/>
        </p:nvPicPr>
        <p:blipFill>
          <a:blip r:embed="rId2"/>
          <a:stretch>
            <a:fillRect/>
          </a:stretch>
        </p:blipFill>
        <p:spPr>
          <a:xfrm>
            <a:off x="457200" y="2362200"/>
            <a:ext cx="8305800" cy="3429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sz="2400" dirty="0"/>
              <a:t>No development is complete without inclusion.</a:t>
            </a:r>
          </a:p>
          <a:p>
            <a:r>
              <a:rPr lang="en-IN" sz="2400" dirty="0"/>
              <a:t>For development of education, for realizing its goal inclusion is needed.</a:t>
            </a:r>
          </a:p>
          <a:p>
            <a:r>
              <a:rPr lang="en-IN" sz="2400" dirty="0"/>
              <a:t>Inclusion is only possible if education is given without discrimination.</a:t>
            </a:r>
          </a:p>
          <a:p>
            <a:r>
              <a:rPr lang="en-IN" sz="2400" dirty="0"/>
              <a:t>Now the question is who are discriminated people?</a:t>
            </a:r>
            <a:endParaRPr lang="en-US" sz="2400" dirty="0"/>
          </a:p>
        </p:txBody>
      </p:sp>
      <p:sp>
        <p:nvSpPr>
          <p:cNvPr id="2" name="Title 1"/>
          <p:cNvSpPr>
            <a:spLocks noGrp="1"/>
          </p:cNvSpPr>
          <p:nvPr>
            <p:ph type="title"/>
          </p:nvPr>
        </p:nvSpPr>
        <p:spPr/>
        <p:txBody>
          <a:bodyPr>
            <a:normAutofit/>
          </a:bodyPr>
          <a:lstStyle/>
          <a:p>
            <a:r>
              <a:rPr lang="en-IN" sz="2800" dirty="0"/>
              <a:t>For whom/To whom?</a:t>
            </a:r>
            <a:endParaRPr lang="en-US" sz="2800" dirty="0"/>
          </a:p>
        </p:txBody>
      </p:sp>
      <p:pic>
        <p:nvPicPr>
          <p:cNvPr id="4" name="Picture 3" descr="smiling-disabled-girl-wheelchair-her-260nw-1051993910.jpg"/>
          <p:cNvPicPr>
            <a:picLocks noChangeAspect="1"/>
          </p:cNvPicPr>
          <p:nvPr/>
        </p:nvPicPr>
        <p:blipFill>
          <a:blip r:embed="rId2"/>
          <a:stretch>
            <a:fillRect/>
          </a:stretch>
        </p:blipFill>
        <p:spPr>
          <a:xfrm>
            <a:off x="2662237" y="3962400"/>
            <a:ext cx="3819525" cy="2438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sz="2400" dirty="0"/>
              <a:t>The term disadvantaged is a generic term for individuals who face special physical or mental disability, who lack financial or economic support, who are politically deemed to be without sufficient power.</a:t>
            </a:r>
            <a:r>
              <a:rPr lang="en-IN" dirty="0"/>
              <a:t> </a:t>
            </a:r>
          </a:p>
          <a:p>
            <a:r>
              <a:rPr lang="en-IN" sz="2800" dirty="0"/>
              <a:t>Socially disadvantaged children are seen in interior tribal and rural areas of country where educational facilities have not reached yet.</a:t>
            </a:r>
            <a:endParaRPr lang="en-US" sz="2800" dirty="0"/>
          </a:p>
        </p:txBody>
      </p:sp>
      <p:sp>
        <p:nvSpPr>
          <p:cNvPr id="2" name="Title 1"/>
          <p:cNvSpPr>
            <a:spLocks noGrp="1"/>
          </p:cNvSpPr>
          <p:nvPr>
            <p:ph type="title"/>
          </p:nvPr>
        </p:nvSpPr>
        <p:spPr/>
        <p:txBody>
          <a:bodyPr>
            <a:normAutofit/>
          </a:bodyPr>
          <a:lstStyle/>
          <a:p>
            <a:r>
              <a:rPr lang="en-IN" sz="2800" dirty="0"/>
              <a:t> Socially Disadvantaged Section</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a:t>SCHEDULE CASTE- </a:t>
            </a:r>
            <a:r>
              <a:rPr lang="en-IN" sz="2400" dirty="0"/>
              <a:t>The schedule caste were called by various names like ‘chandals’.</a:t>
            </a:r>
          </a:p>
          <a:p>
            <a:r>
              <a:rPr lang="en-IN" sz="2400" dirty="0"/>
              <a:t>Majority of SC have been regarded as ‘untouchables’.</a:t>
            </a:r>
          </a:p>
          <a:p>
            <a:r>
              <a:rPr lang="en-IN" sz="2400" dirty="0"/>
              <a:t>Under the government of India Act 1935 the untouchables are designated as Schedule Caste.</a:t>
            </a:r>
          </a:p>
          <a:p>
            <a:endParaRPr lang="en-US" dirty="0"/>
          </a:p>
        </p:txBody>
      </p:sp>
      <p:sp>
        <p:nvSpPr>
          <p:cNvPr id="3" name="Title 2"/>
          <p:cNvSpPr>
            <a:spLocks noGrp="1"/>
          </p:cNvSpPr>
          <p:nvPr>
            <p:ph type="title"/>
          </p:nvPr>
        </p:nvSpPr>
        <p:spPr/>
        <p:txBody>
          <a:bodyPr>
            <a:normAutofit/>
          </a:bodyPr>
          <a:lstStyle/>
          <a:p>
            <a:r>
              <a:rPr lang="en-IN" sz="2800" dirty="0"/>
              <a:t>SOCIALLY DISADVANTAGED SECTION</a:t>
            </a:r>
            <a:endParaRPr lang="en-US" sz="2800" dirty="0"/>
          </a:p>
        </p:txBody>
      </p:sp>
      <p:pic>
        <p:nvPicPr>
          <p:cNvPr id="4" name="Picture 3" descr="Naik-families-in-Dhenkanal.jpg"/>
          <p:cNvPicPr>
            <a:picLocks noChangeAspect="1"/>
          </p:cNvPicPr>
          <p:nvPr/>
        </p:nvPicPr>
        <p:blipFill>
          <a:blip r:embed="rId2"/>
          <a:stretch>
            <a:fillRect/>
          </a:stretch>
        </p:blipFill>
        <p:spPr>
          <a:xfrm>
            <a:off x="533400" y="3962400"/>
            <a:ext cx="8153400" cy="25908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574</TotalTime>
  <Words>883</Words>
  <Application>Microsoft Office PowerPoint</Application>
  <PresentationFormat>On-screen Show (4:3)</PresentationFormat>
  <Paragraphs>95</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Lucida Sans Unicode</vt:lpstr>
      <vt:lpstr>Verdana</vt:lpstr>
      <vt:lpstr>Wingdings 2</vt:lpstr>
      <vt:lpstr>Wingdings 3</vt:lpstr>
      <vt:lpstr>Concourse</vt:lpstr>
      <vt:lpstr>INCLUSION IN EDUCATION</vt:lpstr>
      <vt:lpstr>MEANING OF INCLUSION</vt:lpstr>
      <vt:lpstr>MEANING OF INCLUSION IN EDUCATION</vt:lpstr>
      <vt:lpstr>MEANING OF INCLUSION IN EDUCATION</vt:lpstr>
      <vt:lpstr>NATURE/FEATURES/CHARACTERISTICS</vt:lpstr>
      <vt:lpstr>NATURE/FEATURES/CHARACTERISTICS</vt:lpstr>
      <vt:lpstr>For whom/To whom?</vt:lpstr>
      <vt:lpstr> Socially Disadvantaged Section</vt:lpstr>
      <vt:lpstr>SOCIALLY DISADVANTAGED SECTION</vt:lpstr>
      <vt:lpstr>SCHEDULE CASTE</vt:lpstr>
      <vt:lpstr>Schedule Tribe</vt:lpstr>
      <vt:lpstr> EXCLUSION OF CHILDREN OF SC/ST IN EDUCATION</vt:lpstr>
      <vt:lpstr>INCLUSION OF CHILDREN OF SC/ST IN EDUCATION</vt:lpstr>
      <vt:lpstr>PowerPoint Presentation</vt:lpstr>
      <vt:lpstr>SPECIAL PROVISIONS FOR THE SC/ST</vt:lpstr>
      <vt:lpstr>PowerPoint Presentation</vt:lpstr>
      <vt:lpstr>POSSIBLE BY-</vt:lpstr>
      <vt:lpstr>POSSIBLE BY-</vt:lpstr>
      <vt:lpstr>INCLUSION IN EDUCATION WILL HELP -</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IN EDUCATION</dc:title>
  <dc:creator>NAMCE</dc:creator>
  <cp:lastModifiedBy>Halima Abdul Matin Matin</cp:lastModifiedBy>
  <cp:revision>47</cp:revision>
  <dcterms:created xsi:type="dcterms:W3CDTF">2006-08-16T00:00:00Z</dcterms:created>
  <dcterms:modified xsi:type="dcterms:W3CDTF">2024-09-12T05:23:22Z</dcterms:modified>
</cp:coreProperties>
</file>