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0" r:id="rId2"/>
    <p:sldId id="256" r:id="rId3"/>
    <p:sldId id="257" r:id="rId4"/>
    <p:sldId id="258" r:id="rId5"/>
    <p:sldId id="275" r:id="rId6"/>
    <p:sldId id="259" r:id="rId7"/>
    <p:sldId id="261" r:id="rId8"/>
    <p:sldId id="262" r:id="rId9"/>
    <p:sldId id="263" r:id="rId10"/>
    <p:sldId id="276" r:id="rId11"/>
    <p:sldId id="264" r:id="rId12"/>
    <p:sldId id="265" r:id="rId13"/>
    <p:sldId id="266" r:id="rId14"/>
    <p:sldId id="268" r:id="rId15"/>
    <p:sldId id="267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652" autoAdjust="0"/>
  </p:normalViewPr>
  <p:slideViewPr>
    <p:cSldViewPr>
      <p:cViewPr>
        <p:scale>
          <a:sx n="60" d="100"/>
          <a:sy n="60" d="100"/>
        </p:scale>
        <p:origin x="-1456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ianetzone.com/2/kerala.htm" TargetMode="External"/><Relationship Id="rId7" Type="http://schemas.openxmlformats.org/officeDocument/2006/relationships/hyperlink" Target="http://www.indianetzone.com/2/gujarat.htm" TargetMode="External"/><Relationship Id="rId2" Type="http://schemas.openxmlformats.org/officeDocument/2006/relationships/hyperlink" Target="http://www.indianetzone.com/3/tamil_nadu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dianetzone.com/3/uttar_pradesh.htm" TargetMode="External"/><Relationship Id="rId5" Type="http://schemas.openxmlformats.org/officeDocument/2006/relationships/hyperlink" Target="http://www.indianetzone.com/3/andhra_pradesh.htm" TargetMode="External"/><Relationship Id="rId4" Type="http://schemas.openxmlformats.org/officeDocument/2006/relationships/hyperlink" Target="http://www.indianetzone.com/3/karnataka.htm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Algerian" pitchFamily="82" charset="0"/>
              </a:rPr>
              <a:t>Creative Drama </a:t>
            </a:r>
            <a:br>
              <a:rPr lang="en-US" sz="1800" b="1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sz="1800" b="1" dirty="0" smtClean="0">
                <a:solidFill>
                  <a:srgbClr val="FF0000"/>
                </a:solidFill>
                <a:latin typeface="Algerian" pitchFamily="82" charset="0"/>
              </a:rPr>
              <a:t>&amp; </a:t>
            </a:r>
            <a:br>
              <a:rPr lang="en-US" sz="1800" b="1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sz="1800" b="1" dirty="0" smtClean="0">
                <a:solidFill>
                  <a:srgbClr val="FF0000"/>
                </a:solidFill>
                <a:latin typeface="Algerian" pitchFamily="82" charset="0"/>
              </a:rPr>
              <a:t>Its Educational Implication</a:t>
            </a:r>
            <a:endParaRPr lang="en-US" sz="18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534400" cy="4495800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en-US" sz="5000" dirty="0" smtClean="0">
                <a:solidFill>
                  <a:schemeClr val="accent2">
                    <a:lumMod val="75000"/>
                  </a:schemeClr>
                </a:solidFill>
              </a:rPr>
              <a:t>Presented by :</a:t>
            </a:r>
          </a:p>
          <a:p>
            <a:pPr algn="ctr">
              <a:lnSpc>
                <a:spcPct val="120000"/>
              </a:lnSpc>
              <a:buNone/>
            </a:pPr>
            <a:r>
              <a:rPr lang="en-US" sz="5000" dirty="0" smtClean="0"/>
              <a:t>Jugal Chutia </a:t>
            </a:r>
          </a:p>
          <a:p>
            <a:pPr algn="ctr">
              <a:lnSpc>
                <a:spcPct val="120000"/>
              </a:lnSpc>
              <a:buNone/>
            </a:pPr>
            <a:r>
              <a:rPr lang="en-US" sz="5000" dirty="0" smtClean="0">
                <a:solidFill>
                  <a:srgbClr val="00B050"/>
                </a:solidFill>
              </a:rPr>
              <a:t>Assistant Professor</a:t>
            </a:r>
          </a:p>
          <a:p>
            <a:pPr algn="ctr">
              <a:lnSpc>
                <a:spcPct val="120000"/>
              </a:lnSpc>
              <a:buNone/>
            </a:pPr>
            <a:r>
              <a:rPr lang="en-US" sz="4000" b="1" i="1" dirty="0" smtClean="0"/>
              <a:t>Nazir Ajmal Memorial College of Education, Hojai</a:t>
            </a:r>
          </a:p>
          <a:p>
            <a:pPr algn="ctr">
              <a:lnSpc>
                <a:spcPct val="120000"/>
              </a:lnSpc>
              <a:buNone/>
            </a:pPr>
            <a:endParaRPr lang="en-US" sz="3800" dirty="0" smtClean="0"/>
          </a:p>
          <a:p>
            <a:pPr algn="ctr">
              <a:lnSpc>
                <a:spcPct val="120000"/>
              </a:lnSpc>
              <a:buNone/>
            </a:pPr>
            <a:r>
              <a:rPr lang="en-US" sz="4500" dirty="0" smtClean="0">
                <a:solidFill>
                  <a:schemeClr val="accent6">
                    <a:lumMod val="50000"/>
                  </a:schemeClr>
                </a:solidFill>
              </a:rPr>
              <a:t>M.A in Performing Arts/Dance/Drama/Theatre</a:t>
            </a:r>
          </a:p>
          <a:p>
            <a:pPr algn="ctr">
              <a:lnSpc>
                <a:spcPct val="120000"/>
              </a:lnSpc>
              <a:buNone/>
            </a:pPr>
            <a:r>
              <a:rPr lang="en-US" sz="4500" dirty="0" smtClean="0">
                <a:solidFill>
                  <a:srgbClr val="7030A0"/>
                </a:solidFill>
              </a:rPr>
              <a:t>M.A in Assamese,</a:t>
            </a:r>
            <a:r>
              <a:rPr lang="en-US" sz="4500" dirty="0" smtClean="0">
                <a:solidFill>
                  <a:srgbClr val="FF0000"/>
                </a:solidFill>
              </a:rPr>
              <a:t> </a:t>
            </a:r>
            <a:r>
              <a:rPr lang="en-US" sz="4500" dirty="0" smtClean="0">
                <a:solidFill>
                  <a:srgbClr val="00B050"/>
                </a:solidFill>
              </a:rPr>
              <a:t>BPA</a:t>
            </a:r>
            <a:r>
              <a:rPr lang="en-US" sz="4500" dirty="0" smtClean="0">
                <a:solidFill>
                  <a:srgbClr val="FF0000"/>
                </a:solidFill>
              </a:rPr>
              <a:t>, </a:t>
            </a:r>
            <a:r>
              <a:rPr lang="en-US" sz="4500" dirty="0" smtClean="0">
                <a:solidFill>
                  <a:srgbClr val="00B0F0"/>
                </a:solidFill>
              </a:rPr>
              <a:t>NEEDS</a:t>
            </a:r>
            <a:r>
              <a:rPr lang="en-US" sz="4500" dirty="0" smtClean="0">
                <a:solidFill>
                  <a:srgbClr val="00B050"/>
                </a:solidFill>
              </a:rPr>
              <a:t>, </a:t>
            </a:r>
            <a:r>
              <a:rPr lang="en-US" sz="4500" dirty="0" smtClean="0">
                <a:solidFill>
                  <a:srgbClr val="FF0000"/>
                </a:solidFill>
              </a:rPr>
              <a:t>NTA UGC NET</a:t>
            </a:r>
          </a:p>
          <a:p>
            <a:pPr algn="ctr">
              <a:lnSpc>
                <a:spcPct val="120000"/>
              </a:lnSpc>
              <a:buNone/>
            </a:pPr>
            <a:endParaRPr lang="en-US" sz="5000" dirty="0" smtClean="0">
              <a:solidFill>
                <a:srgbClr val="7030A0"/>
              </a:solidFill>
            </a:endParaRPr>
          </a:p>
          <a:p>
            <a:pPr algn="ctr">
              <a:lnSpc>
                <a:spcPct val="120000"/>
              </a:lnSpc>
              <a:buNone/>
            </a:pPr>
            <a:endParaRPr lang="en-US" sz="5000" dirty="0" smtClean="0"/>
          </a:p>
          <a:p>
            <a:pPr algn="ctr">
              <a:lnSpc>
                <a:spcPct val="120000"/>
              </a:lnSpc>
              <a:buNone/>
            </a:pPr>
            <a:endParaRPr lang="en-US" sz="5000" dirty="0" smtClean="0"/>
          </a:p>
          <a:p>
            <a:pPr>
              <a:buNone/>
            </a:pPr>
            <a:endParaRPr lang="en-US" sz="3000" dirty="0" smtClean="0"/>
          </a:p>
        </p:txBody>
      </p:sp>
      <p:pic>
        <p:nvPicPr>
          <p:cNvPr id="1026" name="Picture 2" descr="D:\jugal s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914400"/>
            <a:ext cx="1066800" cy="12478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err="1" smtClean="0"/>
              <a:t>Bharata</a:t>
            </a:r>
            <a:r>
              <a:rPr lang="en-US" sz="4900" dirty="0" smtClean="0"/>
              <a:t> Muni is regarded as the founder of the Indian drama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Sanskrit dramas were mostly performed on stage in</a:t>
            </a:r>
          </a:p>
          <a:p>
            <a:r>
              <a:rPr lang="en-US" sz="3200" dirty="0" smtClean="0">
                <a:solidFill>
                  <a:srgbClr val="FF0000"/>
                </a:solidFill>
                <a:hlinkClick r:id="rId2" tooltip="Tamil Nadu"/>
              </a:rPr>
              <a:t>Tamil Nadu</a:t>
            </a:r>
            <a:r>
              <a:rPr lang="en-US" sz="3200" dirty="0" smtClean="0">
                <a:solidFill>
                  <a:srgbClr val="FF0000"/>
                </a:solidFill>
              </a:rPr>
              <a:t>.  </a:t>
            </a:r>
          </a:p>
          <a:p>
            <a:r>
              <a:rPr lang="en-US" sz="3200" dirty="0" smtClean="0">
                <a:solidFill>
                  <a:srgbClr val="FF0000"/>
                </a:solidFill>
                <a:hlinkClick r:id="rId3" tooltip="Kerala"/>
              </a:rPr>
              <a:t>Kerala</a:t>
            </a:r>
            <a:r>
              <a:rPr lang="en-US" sz="3200" dirty="0" smtClean="0">
                <a:solidFill>
                  <a:srgbClr val="FF0000"/>
                </a:solidFill>
              </a:rPr>
              <a:t>. </a:t>
            </a:r>
          </a:p>
          <a:p>
            <a:r>
              <a:rPr lang="en-US" sz="3200" dirty="0" smtClean="0">
                <a:solidFill>
                  <a:srgbClr val="FF0000"/>
                </a:solidFill>
                <a:hlinkClick r:id="rId4" tooltip="Karnataka"/>
              </a:rPr>
              <a:t>Karnataka</a:t>
            </a:r>
            <a:r>
              <a:rPr lang="en-US" sz="32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3200" dirty="0" smtClean="0">
                <a:solidFill>
                  <a:srgbClr val="FF0000"/>
                </a:solidFill>
                <a:hlinkClick r:id="rId5" tooltip="Andhra Pradesh"/>
              </a:rPr>
              <a:t>Andhra Pradesh</a:t>
            </a:r>
            <a:r>
              <a:rPr lang="en-US" sz="32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3200" dirty="0" smtClean="0">
                <a:solidFill>
                  <a:srgbClr val="FF0000"/>
                </a:solidFill>
                <a:hlinkClick r:id="rId6" tooltip="Uttar Pradesh"/>
              </a:rPr>
              <a:t>Uttar Pradesh</a:t>
            </a:r>
            <a:r>
              <a:rPr lang="en-US" sz="3200" dirty="0" smtClean="0">
                <a:solidFill>
                  <a:srgbClr val="FF0000"/>
                </a:solidFill>
              </a:rPr>
              <a:t> and </a:t>
            </a:r>
            <a:r>
              <a:rPr lang="en-US" sz="3200" dirty="0" smtClean="0">
                <a:solidFill>
                  <a:srgbClr val="FF0000"/>
                </a:solidFill>
                <a:hlinkClick r:id="rId7" tooltip="Gujarat"/>
              </a:rPr>
              <a:t>Gujarat</a:t>
            </a:r>
            <a:r>
              <a:rPr lang="en-US" sz="3200" dirty="0" smtClean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xed-jpeg-dancedram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381000"/>
            <a:ext cx="8391549" cy="5867400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458200" cy="6343650"/>
          </a:xfrm>
          <a:prstGeom prst="rect">
            <a:avLst/>
          </a:prstGeo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thakali-show-kerala-india-actor-performing-traditional-indian-dance-drama-january-fort-cochin-south-classical-658704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66800"/>
            <a:ext cx="7452789" cy="5486400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mang_Play_20170211_1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742950"/>
            <a:ext cx="8096250" cy="5372100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njab-play-75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90600"/>
            <a:ext cx="8497203" cy="48006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3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3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152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0"/>
            <a:ext cx="7315200" cy="6858000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2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1"/>
            <a:ext cx="7696200" cy="1295399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Western Drama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828800"/>
            <a:ext cx="8001000" cy="4343400"/>
          </a:xfrm>
        </p:spPr>
        <p:txBody>
          <a:bodyPr>
            <a:normAutofit lnSpcReduction="10000"/>
          </a:bodyPr>
          <a:lstStyle/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 Greek Theatre : </a:t>
            </a:r>
            <a:r>
              <a:rPr lang="en-US" sz="2800" dirty="0" smtClean="0">
                <a:solidFill>
                  <a:schemeClr val="tx1"/>
                </a:solidFill>
              </a:rPr>
              <a:t>6</a:t>
            </a:r>
            <a:r>
              <a:rPr lang="en-US" sz="2800" baseline="30000" dirty="0" smtClean="0">
                <a:solidFill>
                  <a:schemeClr val="tx1"/>
                </a:solidFill>
              </a:rPr>
              <a:t>th</a:t>
            </a:r>
            <a:r>
              <a:rPr lang="en-US" sz="2800" dirty="0" smtClean="0">
                <a:solidFill>
                  <a:schemeClr val="tx1"/>
                </a:solidFill>
              </a:rPr>
              <a:t> century BCE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  </a:t>
            </a:r>
          </a:p>
          <a:p>
            <a:pPr algn="l"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Important Dramatist : </a:t>
            </a:r>
          </a:p>
          <a:p>
            <a:pPr algn="l"/>
            <a:endParaRPr lang="en-US" sz="2800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en-US" sz="2800" dirty="0" smtClean="0">
                <a:solidFill>
                  <a:schemeClr val="tx1"/>
                </a:solidFill>
              </a:rPr>
              <a:t>1. Aeschylus</a:t>
            </a:r>
          </a:p>
          <a:p>
            <a:pPr marL="514350" indent="-514350" algn="l"/>
            <a:endParaRPr lang="en-US" sz="2800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en-US" sz="2800" dirty="0" smtClean="0"/>
              <a:t>2. Sophocles</a:t>
            </a:r>
          </a:p>
          <a:p>
            <a:pPr marL="514350" indent="-514350" algn="l"/>
            <a:endParaRPr lang="en-US" sz="2800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en-US" sz="2800" dirty="0" smtClean="0">
                <a:solidFill>
                  <a:schemeClr val="tx1"/>
                </a:solidFill>
              </a:rPr>
              <a:t>3. Euripides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thankyou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Official\Desktop\16c78b4932385c3586d6620967cff8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8271557" cy="4876800"/>
          </a:xfrm>
          <a:prstGeom prst="rect">
            <a:avLst/>
          </a:prstGeom>
          <a:noFill/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Greek Stage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Stage </a:t>
            </a:r>
            <a:endParaRPr lang="en-US" dirty="0"/>
          </a:p>
        </p:txBody>
      </p:sp>
      <p:pic>
        <p:nvPicPr>
          <p:cNvPr id="4" name="Content Placeholder 3" descr="Dionysus-ancient-theatre-gree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5002" y="1935163"/>
            <a:ext cx="7373995" cy="4389437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1066800"/>
            <a:ext cx="8229600" cy="609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26" name="Picture 2" descr="C:\Users\ACER\Desktop\ancientgreekcostum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8382000" cy="5410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Theatre = 240 BCE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Mystery Plays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Morality plays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Miracle Plays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Elizabethan / Shakespeare Period</a:t>
            </a:r>
            <a:br>
              <a:rPr lang="en-US" sz="3600" dirty="0" smtClean="0"/>
            </a:br>
            <a:r>
              <a:rPr lang="en-US" sz="3600" dirty="0" smtClean="0"/>
              <a:t>1562 - 1642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657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Shakespeare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Christopher Marlowe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Ben Jonson</a:t>
            </a:r>
            <a:endParaRPr lang="en-US" sz="3200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Modern Western Drama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None/>
            </a:pP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1.Henrik Ibsen                   </a:t>
            </a:r>
          </a:p>
          <a:p>
            <a:pPr marL="742950" indent="-742950">
              <a:buNone/>
            </a:pP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2.Bertolt Brecht’s</a:t>
            </a:r>
          </a:p>
          <a:p>
            <a:pPr>
              <a:buNone/>
            </a:pP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3.Konstantin Stanislavski</a:t>
            </a:r>
          </a:p>
          <a:p>
            <a:pPr>
              <a:buNone/>
            </a:pP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4.Michael Chekhov</a:t>
            </a:r>
          </a:p>
          <a:p>
            <a:pPr>
              <a:buNone/>
            </a:pP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5.Jerzy </a:t>
            </a:r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</a:rPr>
              <a:t>Grotowski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Indian Theatre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Sanskrit  Drama = 1</a:t>
            </a:r>
            <a:r>
              <a:rPr lang="en-US" baseline="30000" dirty="0" smtClean="0"/>
              <a:t>st</a:t>
            </a:r>
            <a:r>
              <a:rPr lang="en-US" dirty="0" smtClean="0"/>
              <a:t> Century CE</a:t>
            </a:r>
          </a:p>
          <a:p>
            <a:pPr>
              <a:buNone/>
            </a:pPr>
            <a:r>
              <a:rPr lang="en-US" dirty="0" smtClean="0"/>
              <a:t>            </a:t>
            </a:r>
            <a:r>
              <a:rPr lang="en-US" dirty="0" err="1" smtClean="0">
                <a:solidFill>
                  <a:schemeClr val="accent6"/>
                </a:solidFill>
              </a:rPr>
              <a:t>Dramatist</a:t>
            </a:r>
            <a:r>
              <a:rPr lang="en-US" dirty="0" err="1" smtClean="0"/>
              <a:t>:</a:t>
            </a:r>
            <a:r>
              <a:rPr lang="en-US" sz="2600" dirty="0" err="1" smtClean="0">
                <a:solidFill>
                  <a:schemeClr val="accent2">
                    <a:lumMod val="75000"/>
                  </a:schemeClr>
                </a:solidFill>
              </a:rPr>
              <a:t>Bharat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 Muni.</a:t>
            </a:r>
          </a:p>
          <a:p>
            <a:pPr>
              <a:buNone/>
            </a:pP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</a:t>
            </a:r>
            <a:r>
              <a:rPr lang="en-US" sz="2600" dirty="0" err="1" smtClean="0">
                <a:solidFill>
                  <a:schemeClr val="accent2">
                    <a:lumMod val="75000"/>
                  </a:schemeClr>
                </a:solidFill>
              </a:rPr>
              <a:t>Sudraka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</a:t>
            </a:r>
            <a:r>
              <a:rPr lang="en-US" sz="2600" dirty="0" err="1" smtClean="0">
                <a:solidFill>
                  <a:schemeClr val="accent2">
                    <a:lumMod val="75000"/>
                  </a:schemeClr>
                </a:solidFill>
              </a:rPr>
              <a:t>Bhasa</a:t>
            </a:r>
            <a:endParaRPr lang="en-US" sz="2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</a:t>
            </a:r>
            <a:r>
              <a:rPr lang="en-US" sz="2600" dirty="0" err="1" smtClean="0">
                <a:solidFill>
                  <a:schemeClr val="accent2">
                    <a:lumMod val="75000"/>
                  </a:schemeClr>
                </a:solidFill>
              </a:rPr>
              <a:t>Bhavabhuti</a:t>
            </a:r>
            <a:endParaRPr lang="en-US" sz="2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</a:t>
            </a:r>
            <a:r>
              <a:rPr lang="en-US" sz="2600" dirty="0" err="1" smtClean="0">
                <a:solidFill>
                  <a:schemeClr val="accent2">
                    <a:lumMod val="75000"/>
                  </a:schemeClr>
                </a:solidFill>
              </a:rPr>
              <a:t>Kalidasa</a:t>
            </a:r>
            <a:endParaRPr lang="en-US" sz="2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/>
              <a:t>Medieval  Indian  Drama</a:t>
            </a:r>
          </a:p>
          <a:p>
            <a:r>
              <a:rPr lang="en-US" dirty="0" smtClean="0"/>
              <a:t>British  Period</a:t>
            </a:r>
          </a:p>
          <a:p>
            <a:r>
              <a:rPr lang="en-US" dirty="0" smtClean="0"/>
              <a:t>Modern Indian Drama  </a:t>
            </a:r>
            <a:endParaRPr lang="en-US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194</TotalTime>
  <Words>146</Words>
  <Application>Microsoft Office PowerPoint</Application>
  <PresentationFormat>On-screen Show (4:3)</PresentationFormat>
  <Paragraphs>59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Creative Drama  &amp;  Its Educational Implication</vt:lpstr>
      <vt:lpstr>Western Drama   </vt:lpstr>
      <vt:lpstr>Greek Stage</vt:lpstr>
      <vt:lpstr>Greek Stage </vt:lpstr>
      <vt:lpstr>Slide 5</vt:lpstr>
      <vt:lpstr>Roman Theatre = 240 BCE</vt:lpstr>
      <vt:lpstr>Elizabethan / Shakespeare Period 1562 - 1642</vt:lpstr>
      <vt:lpstr>Modern Western Drama </vt:lpstr>
      <vt:lpstr>Indian Theatre</vt:lpstr>
      <vt:lpstr> Bharata Muni is regarded as the founder of the Indian drama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Western Drama   </dc:title>
  <dc:creator>Official</dc:creator>
  <cp:lastModifiedBy>CZ</cp:lastModifiedBy>
  <cp:revision>62</cp:revision>
  <dcterms:created xsi:type="dcterms:W3CDTF">2006-08-16T00:00:00Z</dcterms:created>
  <dcterms:modified xsi:type="dcterms:W3CDTF">2024-09-20T04:42:39Z</dcterms:modified>
</cp:coreProperties>
</file>