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7" d="100"/>
          <a:sy n="67" d="100"/>
        </p:scale>
        <p:origin x="10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77494D8F-3C7A-49EB-BE65-C2595CE8A90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870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72F87-4B43-4A6D-8B92-F59E5DC317B5}" type="datetimeFigureOut">
              <a:rPr lang="en-IN" smtClean="0"/>
              <a:t>28-09-2024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494D8F-3C7A-49EB-BE65-C2595CE8A907}" type="slidenum">
              <a:rPr lang="en-IN" smtClean="0"/>
              <a:t>‹#›</a:t>
            </a:fld>
            <a:endParaRPr lang="en-IN"/>
          </a:p>
        </p:txBody>
      </p:sp>
    </p:spTree>
    <p:extLst>
      <p:ext uri="{BB962C8B-B14F-4D97-AF65-F5344CB8AC3E}">
        <p14:creationId xmlns:p14="http://schemas.microsoft.com/office/powerpoint/2010/main" val="298442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27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853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spTree>
    <p:extLst>
      <p:ext uri="{BB962C8B-B14F-4D97-AF65-F5344CB8AC3E}">
        <p14:creationId xmlns:p14="http://schemas.microsoft.com/office/powerpoint/2010/main" val="243251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79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07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06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71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spTree>
    <p:extLst>
      <p:ext uri="{BB962C8B-B14F-4D97-AF65-F5344CB8AC3E}">
        <p14:creationId xmlns:p14="http://schemas.microsoft.com/office/powerpoint/2010/main" val="353905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772F87-4B43-4A6D-8B92-F59E5DC317B5}" type="datetimeFigureOut">
              <a:rPr lang="en-IN" smtClean="0"/>
              <a:t>28-09-2024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494D8F-3C7A-49EB-BE65-C2595CE8A90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44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72F87-4B43-4A6D-8B92-F59E5DC317B5}" type="datetimeFigureOut">
              <a:rPr lang="en-IN" smtClean="0"/>
              <a:t>28-09-2024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494D8F-3C7A-49EB-BE65-C2595CE8A907}" type="slidenum">
              <a:rPr lang="en-IN" smtClean="0"/>
              <a:t>‹#›</a:t>
            </a:fld>
            <a:endParaRPr lang="en-IN"/>
          </a:p>
        </p:txBody>
      </p:sp>
    </p:spTree>
    <p:extLst>
      <p:ext uri="{BB962C8B-B14F-4D97-AF65-F5344CB8AC3E}">
        <p14:creationId xmlns:p14="http://schemas.microsoft.com/office/powerpoint/2010/main" val="8510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772F87-4B43-4A6D-8B92-F59E5DC317B5}" type="datetimeFigureOut">
              <a:rPr lang="en-IN" smtClean="0"/>
              <a:t>28-09-2024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494D8F-3C7A-49EB-BE65-C2595CE8A90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81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772F87-4B43-4A6D-8B92-F59E5DC317B5}" type="datetimeFigureOut">
              <a:rPr lang="en-IN" smtClean="0"/>
              <a:t>28-09-2024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494D8F-3C7A-49EB-BE65-C2595CE8A90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570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72F87-4B43-4A6D-8B92-F59E5DC317B5}" type="datetimeFigureOut">
              <a:rPr lang="en-IN" smtClean="0"/>
              <a:t>28-09-2024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494D8F-3C7A-49EB-BE65-C2595CE8A907}" type="slidenum">
              <a:rPr lang="en-IN" smtClean="0"/>
              <a:t>‹#›</a:t>
            </a:fld>
            <a:endParaRPr lang="en-IN"/>
          </a:p>
        </p:txBody>
      </p:sp>
    </p:spTree>
    <p:extLst>
      <p:ext uri="{BB962C8B-B14F-4D97-AF65-F5344CB8AC3E}">
        <p14:creationId xmlns:p14="http://schemas.microsoft.com/office/powerpoint/2010/main" val="397669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72F87-4B43-4A6D-8B92-F59E5DC317B5}" type="datetimeFigureOut">
              <a:rPr lang="en-IN" smtClean="0"/>
              <a:t>28-09-2024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494D8F-3C7A-49EB-BE65-C2595CE8A90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0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772F87-4B43-4A6D-8B92-F59E5DC317B5}" type="datetimeFigureOut">
              <a:rPr lang="en-IN" smtClean="0"/>
              <a:t>28-09-2024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494D8F-3C7A-49EB-BE65-C2595CE8A907}" type="slidenum">
              <a:rPr lang="en-IN" smtClean="0"/>
              <a:t>‹#›</a:t>
            </a:fld>
            <a:endParaRPr lang="en-IN"/>
          </a:p>
        </p:txBody>
      </p:sp>
    </p:spTree>
    <p:extLst>
      <p:ext uri="{BB962C8B-B14F-4D97-AF65-F5344CB8AC3E}">
        <p14:creationId xmlns:p14="http://schemas.microsoft.com/office/powerpoint/2010/main" val="255011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772F87-4B43-4A6D-8B92-F59E5DC317B5}" type="datetimeFigureOut">
              <a:rPr lang="en-IN" smtClean="0"/>
              <a:t>28-09-2024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494D8F-3C7A-49EB-BE65-C2595CE8A907}" type="slidenum">
              <a:rPr lang="en-IN" smtClean="0"/>
              <a:t>‹#›</a:t>
            </a:fld>
            <a:endParaRPr lang="en-IN"/>
          </a:p>
        </p:txBody>
      </p:sp>
    </p:spTree>
    <p:extLst>
      <p:ext uri="{BB962C8B-B14F-4D97-AF65-F5344CB8AC3E}">
        <p14:creationId xmlns:p14="http://schemas.microsoft.com/office/powerpoint/2010/main" val="77600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9DE7-2B3A-4246-943D-AC505AC69A82}"/>
              </a:ext>
            </a:extLst>
          </p:cNvPr>
          <p:cNvSpPr>
            <a:spLocks noGrp="1"/>
          </p:cNvSpPr>
          <p:nvPr>
            <p:ph type="ctrTitle"/>
          </p:nvPr>
        </p:nvSpPr>
        <p:spPr/>
        <p:txBody>
          <a:bodyPr/>
          <a:lstStyle/>
          <a:p>
            <a:r>
              <a:rPr lang="en-IN" dirty="0"/>
              <a:t>Essentials Of Social Science Textbook</a:t>
            </a:r>
          </a:p>
        </p:txBody>
      </p:sp>
      <p:sp>
        <p:nvSpPr>
          <p:cNvPr id="3" name="Subtitle 2">
            <a:extLst>
              <a:ext uri="{FF2B5EF4-FFF2-40B4-BE49-F238E27FC236}">
                <a16:creationId xmlns:a16="http://schemas.microsoft.com/office/drawing/2014/main" id="{E070BFDA-4854-4FA5-80B0-B71D597A09B3}"/>
              </a:ext>
            </a:extLst>
          </p:cNvPr>
          <p:cNvSpPr>
            <a:spLocks noGrp="1"/>
          </p:cNvSpPr>
          <p:nvPr>
            <p:ph type="subTitle" idx="1"/>
          </p:nvPr>
        </p:nvSpPr>
        <p:spPr/>
        <p:txBody>
          <a:bodyPr/>
          <a:lstStyle/>
          <a:p>
            <a:r>
              <a:rPr lang="en-IN" dirty="0"/>
              <a:t>By – Anuradha Roy</a:t>
            </a:r>
          </a:p>
          <a:p>
            <a:r>
              <a:rPr lang="en-IN" dirty="0"/>
              <a:t>Assistant Professor (NAMCE)</a:t>
            </a:r>
          </a:p>
        </p:txBody>
      </p:sp>
    </p:spTree>
    <p:extLst>
      <p:ext uri="{BB962C8B-B14F-4D97-AF65-F5344CB8AC3E}">
        <p14:creationId xmlns:p14="http://schemas.microsoft.com/office/powerpoint/2010/main" val="412873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ank You Images - Free Download on Freepik">
            <a:extLst>
              <a:ext uri="{FF2B5EF4-FFF2-40B4-BE49-F238E27FC236}">
                <a16:creationId xmlns:a16="http://schemas.microsoft.com/office/drawing/2014/main" id="{08E1C489-9E76-4DD2-893A-CB55264ADE4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14825" y="2174875"/>
            <a:ext cx="3562350" cy="276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6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F4F4-C6ED-4011-9061-1323529E6BB8}"/>
              </a:ext>
            </a:extLst>
          </p:cNvPr>
          <p:cNvSpPr>
            <a:spLocks noGrp="1"/>
          </p:cNvSpPr>
          <p:nvPr>
            <p:ph type="title"/>
          </p:nvPr>
        </p:nvSpPr>
        <p:spPr>
          <a:xfrm>
            <a:off x="1295402" y="982132"/>
            <a:ext cx="9601196" cy="806911"/>
          </a:xfrm>
        </p:spPr>
        <p:txBody>
          <a:bodyPr/>
          <a:lstStyle/>
          <a:p>
            <a:r>
              <a:rPr lang="en-IN" b="1" u="sng" dirty="0"/>
              <a:t>What is Social Science?</a:t>
            </a:r>
          </a:p>
        </p:txBody>
      </p:sp>
      <p:sp>
        <p:nvSpPr>
          <p:cNvPr id="3" name="Content Placeholder 2">
            <a:extLst>
              <a:ext uri="{FF2B5EF4-FFF2-40B4-BE49-F238E27FC236}">
                <a16:creationId xmlns:a16="http://schemas.microsoft.com/office/drawing/2014/main" id="{58CDE862-19E6-41A2-9764-981C2620FC43}"/>
              </a:ext>
            </a:extLst>
          </p:cNvPr>
          <p:cNvSpPr>
            <a:spLocks noGrp="1"/>
          </p:cNvSpPr>
          <p:nvPr>
            <p:ph idx="1"/>
          </p:nvPr>
        </p:nvSpPr>
        <p:spPr>
          <a:xfrm>
            <a:off x="1139687" y="1895061"/>
            <a:ext cx="9756910" cy="3980807"/>
          </a:xfrm>
        </p:spPr>
        <p:txBody>
          <a:bodyPr>
            <a:normAutofit/>
          </a:bodyPr>
          <a:lstStyle/>
          <a:p>
            <a:r>
              <a:rPr lang="en-IN" dirty="0"/>
              <a:t>Social Science is a generic term covering the scientific study of man singly or in groups as regard his essentially non-physical characteristics.</a:t>
            </a:r>
          </a:p>
          <a:p>
            <a:r>
              <a:rPr lang="en-IN" dirty="0"/>
              <a:t> The term Social Science means- ‘The study of the society in the context of human beings’.</a:t>
            </a:r>
          </a:p>
          <a:p>
            <a:r>
              <a:rPr lang="en-IN" dirty="0"/>
              <a:t>Social Science is a branch of science that deals with institutions and functioning of human </a:t>
            </a:r>
            <a:r>
              <a:rPr lang="en-IN" dirty="0" err="1"/>
              <a:t>socities</a:t>
            </a:r>
            <a:r>
              <a:rPr lang="en-IN" dirty="0"/>
              <a:t>.</a:t>
            </a:r>
          </a:p>
          <a:p>
            <a:endParaRPr lang="en-IN" dirty="0"/>
          </a:p>
        </p:txBody>
      </p:sp>
    </p:spTree>
    <p:extLst>
      <p:ext uri="{BB962C8B-B14F-4D97-AF65-F5344CB8AC3E}">
        <p14:creationId xmlns:p14="http://schemas.microsoft.com/office/powerpoint/2010/main" val="310464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6C66-0B9D-4CF1-9F22-15A50E888B06}"/>
              </a:ext>
            </a:extLst>
          </p:cNvPr>
          <p:cNvSpPr>
            <a:spLocks noGrp="1"/>
          </p:cNvSpPr>
          <p:nvPr>
            <p:ph type="title"/>
          </p:nvPr>
        </p:nvSpPr>
        <p:spPr/>
        <p:txBody>
          <a:bodyPr>
            <a:normAutofit fontScale="90000"/>
          </a:bodyPr>
          <a:lstStyle/>
          <a:p>
            <a:r>
              <a:rPr lang="en-IN" b="1" u="sng" dirty="0"/>
              <a:t>Characteristics Of </a:t>
            </a:r>
            <a:r>
              <a:rPr lang="en-IN" b="1" u="sng"/>
              <a:t>Social Science </a:t>
            </a:r>
            <a:br>
              <a:rPr lang="en-IN" b="1" u="sng" dirty="0"/>
            </a:br>
            <a:endParaRPr lang="en-IN" dirty="0"/>
          </a:p>
        </p:txBody>
      </p:sp>
      <p:sp>
        <p:nvSpPr>
          <p:cNvPr id="3" name="Content Placeholder 2">
            <a:extLst>
              <a:ext uri="{FF2B5EF4-FFF2-40B4-BE49-F238E27FC236}">
                <a16:creationId xmlns:a16="http://schemas.microsoft.com/office/drawing/2014/main" id="{63989772-FD4A-4EDA-B854-2D921AA2C972}"/>
              </a:ext>
            </a:extLst>
          </p:cNvPr>
          <p:cNvSpPr>
            <a:spLocks noGrp="1"/>
          </p:cNvSpPr>
          <p:nvPr>
            <p:ph idx="1"/>
          </p:nvPr>
        </p:nvSpPr>
        <p:spPr>
          <a:xfrm>
            <a:off x="1295401" y="2478157"/>
            <a:ext cx="9601196" cy="3397711"/>
          </a:xfrm>
        </p:spPr>
        <p:txBody>
          <a:bodyPr>
            <a:normAutofit/>
          </a:bodyPr>
          <a:lstStyle/>
          <a:p>
            <a:r>
              <a:rPr lang="en-IN" dirty="0"/>
              <a:t>Social science basically </a:t>
            </a:r>
            <a:r>
              <a:rPr lang="en-IN" b="1" u="sng" dirty="0"/>
              <a:t>complex </a:t>
            </a:r>
            <a:r>
              <a:rPr lang="en-IN" dirty="0"/>
              <a:t>in nature.</a:t>
            </a:r>
          </a:p>
          <a:p>
            <a:r>
              <a:rPr lang="en-IN" dirty="0"/>
              <a:t>It is basically </a:t>
            </a:r>
            <a:r>
              <a:rPr lang="en-IN" b="1" u="sng" dirty="0"/>
              <a:t>theoretical.</a:t>
            </a:r>
          </a:p>
          <a:p>
            <a:r>
              <a:rPr lang="en-IN" dirty="0"/>
              <a:t>It is concerned with </a:t>
            </a:r>
            <a:r>
              <a:rPr lang="en-IN" b="1" u="sng" dirty="0"/>
              <a:t>research &amp; experimentation.</a:t>
            </a:r>
          </a:p>
          <a:p>
            <a:r>
              <a:rPr lang="en-IN" dirty="0"/>
              <a:t>It deals with </a:t>
            </a:r>
            <a:r>
              <a:rPr lang="en-IN" b="1" u="sng" dirty="0"/>
              <a:t>particular phase or aspects of human society</a:t>
            </a:r>
            <a:r>
              <a:rPr lang="en-IN" dirty="0"/>
              <a:t>.</a:t>
            </a:r>
          </a:p>
          <a:p>
            <a:r>
              <a:rPr lang="en-IN" dirty="0"/>
              <a:t>It basically </a:t>
            </a:r>
            <a:r>
              <a:rPr lang="en-IN" b="1" u="sng" dirty="0"/>
              <a:t>advanced studies </a:t>
            </a:r>
            <a:r>
              <a:rPr lang="en-IN" dirty="0"/>
              <a:t>of </a:t>
            </a:r>
            <a:r>
              <a:rPr lang="en-IN" b="1" u="sng" dirty="0"/>
              <a:t>human society to be taught to matured students</a:t>
            </a:r>
            <a:r>
              <a:rPr lang="en-IN" dirty="0"/>
              <a:t>.</a:t>
            </a:r>
          </a:p>
          <a:p>
            <a:endParaRPr lang="en-IN" dirty="0"/>
          </a:p>
        </p:txBody>
      </p:sp>
    </p:spTree>
    <p:extLst>
      <p:ext uri="{BB962C8B-B14F-4D97-AF65-F5344CB8AC3E}">
        <p14:creationId xmlns:p14="http://schemas.microsoft.com/office/powerpoint/2010/main" val="193114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230EC-EC29-4AE2-93CD-BBC23654BB0C}"/>
              </a:ext>
            </a:extLst>
          </p:cNvPr>
          <p:cNvSpPr>
            <a:spLocks noGrp="1"/>
          </p:cNvSpPr>
          <p:nvPr>
            <p:ph type="title"/>
          </p:nvPr>
        </p:nvSpPr>
        <p:spPr/>
        <p:txBody>
          <a:bodyPr/>
          <a:lstStyle/>
          <a:p>
            <a:r>
              <a:rPr lang="en-IN" b="1" u="sng" dirty="0"/>
              <a:t>What is a Text book?</a:t>
            </a:r>
          </a:p>
        </p:txBody>
      </p:sp>
      <p:sp>
        <p:nvSpPr>
          <p:cNvPr id="3" name="Content Placeholder 2">
            <a:extLst>
              <a:ext uri="{FF2B5EF4-FFF2-40B4-BE49-F238E27FC236}">
                <a16:creationId xmlns:a16="http://schemas.microsoft.com/office/drawing/2014/main" id="{F5ECBABD-BDDD-45CF-96DB-CD3E55ABA891}"/>
              </a:ext>
            </a:extLst>
          </p:cNvPr>
          <p:cNvSpPr>
            <a:spLocks noGrp="1"/>
          </p:cNvSpPr>
          <p:nvPr>
            <p:ph idx="1"/>
          </p:nvPr>
        </p:nvSpPr>
        <p:spPr/>
        <p:txBody>
          <a:bodyPr/>
          <a:lstStyle/>
          <a:p>
            <a:r>
              <a:rPr lang="en-IN" dirty="0"/>
              <a:t>The text book constitutes an inseparable part of any system of education. In a developing country like ours where minimum essential requirements of classroom are hardly provided the necessity of quality of textbooks evident.</a:t>
            </a:r>
          </a:p>
          <a:p>
            <a:r>
              <a:rPr lang="en-IN" dirty="0"/>
              <a:t>As far as social science is concerned the text book is an aid which is considered is dispensable in all methods adopted for its institution the study of the subjects the role played by textbook is second only to that of the teacher.</a:t>
            </a:r>
          </a:p>
          <a:p>
            <a:r>
              <a:rPr lang="en-IN" dirty="0"/>
              <a:t>It acts the learner chief aid and support.</a:t>
            </a:r>
          </a:p>
        </p:txBody>
      </p:sp>
    </p:spTree>
    <p:extLst>
      <p:ext uri="{BB962C8B-B14F-4D97-AF65-F5344CB8AC3E}">
        <p14:creationId xmlns:p14="http://schemas.microsoft.com/office/powerpoint/2010/main" val="118351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7AB5B-5D45-4A57-878E-D30B1F758916}"/>
              </a:ext>
            </a:extLst>
          </p:cNvPr>
          <p:cNvSpPr>
            <a:spLocks noGrp="1"/>
          </p:cNvSpPr>
          <p:nvPr>
            <p:ph type="title"/>
          </p:nvPr>
        </p:nvSpPr>
        <p:spPr/>
        <p:txBody>
          <a:bodyPr/>
          <a:lstStyle/>
          <a:p>
            <a:r>
              <a:rPr lang="en-IN" b="1" u="sng" dirty="0"/>
              <a:t>Purpose of Using Textbook</a:t>
            </a:r>
          </a:p>
        </p:txBody>
      </p:sp>
      <p:sp>
        <p:nvSpPr>
          <p:cNvPr id="3" name="Content Placeholder 2">
            <a:extLst>
              <a:ext uri="{FF2B5EF4-FFF2-40B4-BE49-F238E27FC236}">
                <a16:creationId xmlns:a16="http://schemas.microsoft.com/office/drawing/2014/main" id="{735BE9FE-B1AA-4883-8829-28E302EBBEA3}"/>
              </a:ext>
            </a:extLst>
          </p:cNvPr>
          <p:cNvSpPr>
            <a:spLocks noGrp="1"/>
          </p:cNvSpPr>
          <p:nvPr>
            <p:ph idx="1"/>
          </p:nvPr>
        </p:nvSpPr>
        <p:spPr/>
        <p:txBody>
          <a:bodyPr>
            <a:normAutofit lnSpcReduction="10000"/>
          </a:bodyPr>
          <a:lstStyle/>
          <a:p>
            <a:r>
              <a:rPr lang="en-IN" dirty="0"/>
              <a:t>To help teachers</a:t>
            </a:r>
          </a:p>
          <a:p>
            <a:r>
              <a:rPr lang="en-IN" dirty="0"/>
              <a:t>To help pupils</a:t>
            </a:r>
          </a:p>
          <a:p>
            <a:r>
              <a:rPr lang="en-IN" dirty="0"/>
              <a:t>To give minimum essential knowledge at one place</a:t>
            </a:r>
          </a:p>
          <a:p>
            <a:r>
              <a:rPr lang="en-IN" dirty="0"/>
              <a:t>It helps to self teaching</a:t>
            </a:r>
          </a:p>
          <a:p>
            <a:r>
              <a:rPr lang="en-IN" dirty="0"/>
              <a:t>To provide logical and comprehensive materials</a:t>
            </a:r>
          </a:p>
          <a:p>
            <a:r>
              <a:rPr lang="en-IN" dirty="0"/>
              <a:t>To provide both confirmation and sustenance</a:t>
            </a:r>
          </a:p>
          <a:p>
            <a:r>
              <a:rPr lang="en-IN" dirty="0"/>
              <a:t>To ensure intellectual rapprochement of learners</a:t>
            </a:r>
          </a:p>
        </p:txBody>
      </p:sp>
    </p:spTree>
    <p:extLst>
      <p:ext uri="{BB962C8B-B14F-4D97-AF65-F5344CB8AC3E}">
        <p14:creationId xmlns:p14="http://schemas.microsoft.com/office/powerpoint/2010/main" val="25363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8EF6-E613-49B2-916C-E57A91AD76D8}"/>
              </a:ext>
            </a:extLst>
          </p:cNvPr>
          <p:cNvSpPr>
            <a:spLocks noGrp="1"/>
          </p:cNvSpPr>
          <p:nvPr>
            <p:ph type="title"/>
          </p:nvPr>
        </p:nvSpPr>
        <p:spPr>
          <a:xfrm>
            <a:off x="1295402" y="982132"/>
            <a:ext cx="9601196" cy="989543"/>
          </a:xfrm>
        </p:spPr>
        <p:txBody>
          <a:bodyPr>
            <a:normAutofit fontScale="90000"/>
          </a:bodyPr>
          <a:lstStyle/>
          <a:p>
            <a:r>
              <a:rPr lang="en-IN" b="1" u="sng" dirty="0"/>
              <a:t>Criteria For A Good Social Science Textbook</a:t>
            </a:r>
          </a:p>
        </p:txBody>
      </p:sp>
      <p:sp>
        <p:nvSpPr>
          <p:cNvPr id="3" name="Content Placeholder 2">
            <a:extLst>
              <a:ext uri="{FF2B5EF4-FFF2-40B4-BE49-F238E27FC236}">
                <a16:creationId xmlns:a16="http://schemas.microsoft.com/office/drawing/2014/main" id="{18068DA3-2779-4A40-84BA-2559C391315F}"/>
              </a:ext>
            </a:extLst>
          </p:cNvPr>
          <p:cNvSpPr>
            <a:spLocks noGrp="1"/>
          </p:cNvSpPr>
          <p:nvPr>
            <p:ph idx="1"/>
          </p:nvPr>
        </p:nvSpPr>
        <p:spPr>
          <a:xfrm>
            <a:off x="1295401" y="2085975"/>
            <a:ext cx="9601196" cy="3789893"/>
          </a:xfrm>
        </p:spPr>
        <p:txBody>
          <a:bodyPr>
            <a:normAutofit fontScale="85000" lnSpcReduction="20000"/>
          </a:bodyPr>
          <a:lstStyle/>
          <a:p>
            <a:r>
              <a:rPr lang="en-IN" dirty="0"/>
              <a:t>Student centric</a:t>
            </a:r>
          </a:p>
          <a:p>
            <a:r>
              <a:rPr lang="en-IN" dirty="0"/>
              <a:t>Fluent narration</a:t>
            </a:r>
          </a:p>
          <a:p>
            <a:r>
              <a:rPr lang="en-IN" dirty="0"/>
              <a:t>Clear and self explanatory arrangement</a:t>
            </a:r>
          </a:p>
          <a:p>
            <a:r>
              <a:rPr lang="en-IN" dirty="0"/>
              <a:t>Well illustrated</a:t>
            </a:r>
          </a:p>
          <a:p>
            <a:r>
              <a:rPr lang="en-IN" dirty="0"/>
              <a:t>Simple, interesting and attractive</a:t>
            </a:r>
          </a:p>
          <a:p>
            <a:r>
              <a:rPr lang="en-IN" dirty="0"/>
              <a:t>Free from biasness</a:t>
            </a:r>
          </a:p>
          <a:p>
            <a:r>
              <a:rPr lang="en-IN" dirty="0"/>
              <a:t>Must be updated</a:t>
            </a:r>
          </a:p>
          <a:p>
            <a:r>
              <a:rPr lang="en-IN" dirty="0"/>
              <a:t>Adequate exercise and suggestions for activities</a:t>
            </a:r>
          </a:p>
          <a:p>
            <a:r>
              <a:rPr lang="en-IN" dirty="0"/>
              <a:t>Promote group effort</a:t>
            </a:r>
          </a:p>
          <a:p>
            <a:r>
              <a:rPr lang="en-IN" dirty="0"/>
              <a:t>Developing international understanding</a:t>
            </a:r>
          </a:p>
        </p:txBody>
      </p:sp>
    </p:spTree>
    <p:extLst>
      <p:ext uri="{BB962C8B-B14F-4D97-AF65-F5344CB8AC3E}">
        <p14:creationId xmlns:p14="http://schemas.microsoft.com/office/powerpoint/2010/main" val="410637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B927-AC93-47F4-87AB-B9EBDC03C2CC}"/>
              </a:ext>
            </a:extLst>
          </p:cNvPr>
          <p:cNvSpPr>
            <a:spLocks noGrp="1"/>
          </p:cNvSpPr>
          <p:nvPr>
            <p:ph type="title"/>
          </p:nvPr>
        </p:nvSpPr>
        <p:spPr/>
        <p:txBody>
          <a:bodyPr/>
          <a:lstStyle/>
          <a:p>
            <a:r>
              <a:rPr lang="en-IN" b="1" u="sng" dirty="0"/>
              <a:t>Cautions in the Use Of Textbooks</a:t>
            </a:r>
          </a:p>
        </p:txBody>
      </p:sp>
      <p:sp>
        <p:nvSpPr>
          <p:cNvPr id="3" name="Content Placeholder 2">
            <a:extLst>
              <a:ext uri="{FF2B5EF4-FFF2-40B4-BE49-F238E27FC236}">
                <a16:creationId xmlns:a16="http://schemas.microsoft.com/office/drawing/2014/main" id="{1A40029E-F6BA-47B1-AC67-90675374672F}"/>
              </a:ext>
            </a:extLst>
          </p:cNvPr>
          <p:cNvSpPr>
            <a:spLocks noGrp="1"/>
          </p:cNvSpPr>
          <p:nvPr>
            <p:ph idx="1"/>
          </p:nvPr>
        </p:nvSpPr>
        <p:spPr/>
        <p:txBody>
          <a:bodyPr/>
          <a:lstStyle/>
          <a:p>
            <a:r>
              <a:rPr lang="en-IN" dirty="0"/>
              <a:t>Reading a unit of text book in a class is not desirable.</a:t>
            </a:r>
          </a:p>
          <a:p>
            <a:r>
              <a:rPr lang="en-IN" dirty="0"/>
              <a:t>Textbook is basically supplementary to a teacher not a primary material.</a:t>
            </a:r>
          </a:p>
          <a:p>
            <a:r>
              <a:rPr lang="en-IN" dirty="0"/>
              <a:t>Do not use textbook as means of avoiding </a:t>
            </a:r>
            <a:r>
              <a:rPr lang="en-IN" dirty="0" err="1"/>
              <a:t>hardwork</a:t>
            </a:r>
            <a:r>
              <a:rPr lang="en-IN" dirty="0"/>
              <a:t>.</a:t>
            </a:r>
          </a:p>
        </p:txBody>
      </p:sp>
    </p:spTree>
    <p:extLst>
      <p:ext uri="{BB962C8B-B14F-4D97-AF65-F5344CB8AC3E}">
        <p14:creationId xmlns:p14="http://schemas.microsoft.com/office/powerpoint/2010/main" val="135764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B1D24-87CA-4CC9-9AFB-ABA505B80EEB}"/>
              </a:ext>
            </a:extLst>
          </p:cNvPr>
          <p:cNvSpPr>
            <a:spLocks noGrp="1"/>
          </p:cNvSpPr>
          <p:nvPr>
            <p:ph type="title"/>
          </p:nvPr>
        </p:nvSpPr>
        <p:spPr/>
        <p:txBody>
          <a:bodyPr/>
          <a:lstStyle/>
          <a:p>
            <a:r>
              <a:rPr lang="en-IN" b="1" u="sng" dirty="0"/>
              <a:t>Advantages of Textbooks</a:t>
            </a:r>
          </a:p>
        </p:txBody>
      </p:sp>
      <p:sp>
        <p:nvSpPr>
          <p:cNvPr id="3" name="Content Placeholder 2">
            <a:extLst>
              <a:ext uri="{FF2B5EF4-FFF2-40B4-BE49-F238E27FC236}">
                <a16:creationId xmlns:a16="http://schemas.microsoft.com/office/drawing/2014/main" id="{7C2F25E2-6823-4006-8982-8F5525D39421}"/>
              </a:ext>
            </a:extLst>
          </p:cNvPr>
          <p:cNvSpPr>
            <a:spLocks noGrp="1"/>
          </p:cNvSpPr>
          <p:nvPr>
            <p:ph idx="1"/>
          </p:nvPr>
        </p:nvSpPr>
        <p:spPr/>
        <p:txBody>
          <a:bodyPr/>
          <a:lstStyle/>
          <a:p>
            <a:r>
              <a:rPr lang="en-IN" dirty="0"/>
              <a:t>Textbook can be useful for planning of courses, units and lessons.</a:t>
            </a:r>
          </a:p>
          <a:p>
            <a:r>
              <a:rPr lang="en-IN" dirty="0"/>
              <a:t>They provide an organisation or structure for the course.</a:t>
            </a:r>
          </a:p>
          <a:p>
            <a:r>
              <a:rPr lang="en-IN" dirty="0"/>
              <a:t>It provide a certain number of activities and suggestions.</a:t>
            </a:r>
          </a:p>
          <a:p>
            <a:r>
              <a:rPr lang="en-IN" dirty="0"/>
              <a:t>It provide selection of content that can be used as a basis for selecting course content.</a:t>
            </a:r>
          </a:p>
        </p:txBody>
      </p:sp>
    </p:spTree>
    <p:extLst>
      <p:ext uri="{BB962C8B-B14F-4D97-AF65-F5344CB8AC3E}">
        <p14:creationId xmlns:p14="http://schemas.microsoft.com/office/powerpoint/2010/main" val="2429318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4E51-EB9D-488D-B5FE-BCF6E5B0A83E}"/>
              </a:ext>
            </a:extLst>
          </p:cNvPr>
          <p:cNvSpPr>
            <a:spLocks noGrp="1"/>
          </p:cNvSpPr>
          <p:nvPr>
            <p:ph type="title"/>
          </p:nvPr>
        </p:nvSpPr>
        <p:spPr/>
        <p:txBody>
          <a:bodyPr/>
          <a:lstStyle/>
          <a:p>
            <a:r>
              <a:rPr lang="en-IN" b="1" u="sng" dirty="0"/>
              <a:t>Disadvantages of Textbooks</a:t>
            </a:r>
          </a:p>
        </p:txBody>
      </p:sp>
      <p:sp>
        <p:nvSpPr>
          <p:cNvPr id="3" name="Content Placeholder 2">
            <a:extLst>
              <a:ext uri="{FF2B5EF4-FFF2-40B4-BE49-F238E27FC236}">
                <a16:creationId xmlns:a16="http://schemas.microsoft.com/office/drawing/2014/main" id="{62C4DCA5-CEA8-478C-8133-39957D7A1289}"/>
              </a:ext>
            </a:extLst>
          </p:cNvPr>
          <p:cNvSpPr>
            <a:spLocks noGrp="1"/>
          </p:cNvSpPr>
          <p:nvPr>
            <p:ph idx="1"/>
          </p:nvPr>
        </p:nvSpPr>
        <p:spPr/>
        <p:txBody>
          <a:bodyPr>
            <a:normAutofit lnSpcReduction="10000"/>
          </a:bodyPr>
          <a:lstStyle/>
          <a:p>
            <a:r>
              <a:rPr lang="en-IN" dirty="0"/>
              <a:t>They are usually dull</a:t>
            </a:r>
          </a:p>
          <a:p>
            <a:r>
              <a:rPr lang="en-IN" dirty="0"/>
              <a:t>It’s superficial in nature</a:t>
            </a:r>
          </a:p>
          <a:p>
            <a:r>
              <a:rPr lang="en-IN" dirty="0"/>
              <a:t>Poor presentation</a:t>
            </a:r>
          </a:p>
          <a:p>
            <a:r>
              <a:rPr lang="en-IN" dirty="0"/>
              <a:t>High price</a:t>
            </a:r>
          </a:p>
          <a:p>
            <a:r>
              <a:rPr lang="en-IN" dirty="0"/>
              <a:t>Lack of initiative</a:t>
            </a:r>
          </a:p>
          <a:p>
            <a:r>
              <a:rPr lang="en-IN" dirty="0"/>
              <a:t>Lack of research</a:t>
            </a:r>
          </a:p>
          <a:p>
            <a:r>
              <a:rPr lang="en-IN" dirty="0"/>
              <a:t>It can not provide pupil ability or interest</a:t>
            </a:r>
          </a:p>
        </p:txBody>
      </p:sp>
    </p:spTree>
    <p:extLst>
      <p:ext uri="{BB962C8B-B14F-4D97-AF65-F5344CB8AC3E}">
        <p14:creationId xmlns:p14="http://schemas.microsoft.com/office/powerpoint/2010/main" val="2772952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TotalTime>
  <Words>428</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Essentials Of Social Science Textbook</vt:lpstr>
      <vt:lpstr>What is Social Science?</vt:lpstr>
      <vt:lpstr>Characteristics Of Social Science  </vt:lpstr>
      <vt:lpstr>What is a Text book?</vt:lpstr>
      <vt:lpstr>Purpose of Using Textbook</vt:lpstr>
      <vt:lpstr>Criteria For A Good Social Science Textbook</vt:lpstr>
      <vt:lpstr>Cautions in the Use Of Textbooks</vt:lpstr>
      <vt:lpstr>Advantages of Textbooks</vt:lpstr>
      <vt:lpstr>Disadvantages of Textbooks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Social Science Textbook</dc:title>
  <dc:creator>anuradharoy2023@outlook.com</dc:creator>
  <cp:lastModifiedBy>anuradharoy2023@outlook.com</cp:lastModifiedBy>
  <cp:revision>24</cp:revision>
  <dcterms:created xsi:type="dcterms:W3CDTF">2024-09-28T04:31:53Z</dcterms:created>
  <dcterms:modified xsi:type="dcterms:W3CDTF">2024-09-28T10:02:09Z</dcterms:modified>
</cp:coreProperties>
</file>