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4" r:id="rId8"/>
    <p:sldId id="265" r:id="rId9"/>
    <p:sldId id="269" r:id="rId10"/>
    <p:sldId id="270" r:id="rId11"/>
    <p:sldId id="271" r:id="rId12"/>
    <p:sldId id="272" r:id="rId13"/>
    <p:sldId id="273" r:id="rId14"/>
    <p:sldId id="274" r:id="rId15"/>
    <p:sldId id="266" r:id="rId16"/>
    <p:sldId id="267" r:id="rId17"/>
    <p:sldId id="26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1" d="100"/>
          <a:sy n="81" d="100"/>
        </p:scale>
        <p:origin x="-104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3FCA40A4-9C01-422B-AD8B-BECA913C7178}" type="datetimeFigureOut">
              <a:rPr lang="en-US" smtClean="0"/>
              <a:pPr/>
              <a:t>1/8/2021</a:t>
            </a:fld>
            <a:endParaRPr lang="en-IN"/>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IN"/>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63BA45B-B9E3-40CD-B79A-295E82121F90}"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transition spd="med">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FCA40A4-9C01-422B-AD8B-BECA913C7178}" type="datetimeFigureOut">
              <a:rPr lang="en-US" smtClean="0"/>
              <a:pPr/>
              <a:t>1/8/2021</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763BA45B-B9E3-40CD-B79A-295E82121F90}" type="slidenum">
              <a:rPr lang="en-IN" smtClean="0"/>
              <a:pPr/>
              <a:t>‹#›</a:t>
            </a:fld>
            <a:endParaRPr lang="en-IN"/>
          </a:p>
        </p:txBody>
      </p:sp>
    </p:spTree>
  </p:cSld>
  <p:clrMapOvr>
    <a:masterClrMapping/>
  </p:clrMapOvr>
  <p:transition spd="med">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3FCA40A4-9C01-422B-AD8B-BECA913C7178}" type="datetimeFigureOut">
              <a:rPr lang="en-US" smtClean="0"/>
              <a:pPr/>
              <a:t>1/8/2021</a:t>
            </a:fld>
            <a:endParaRPr lang="en-IN"/>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IN"/>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63BA45B-B9E3-40CD-B79A-295E82121F90}" type="slidenum">
              <a:rPr lang="en-IN" smtClean="0"/>
              <a:pPr/>
              <a:t>‹#›</a:t>
            </a:fld>
            <a:endParaRPr lang="en-IN"/>
          </a:p>
        </p:txBody>
      </p:sp>
    </p:spTree>
  </p:cSld>
  <p:clrMapOvr>
    <a:masterClrMapping/>
  </p:clrMapOvr>
  <p:transition spd="med">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FCA40A4-9C01-422B-AD8B-BECA913C7178}" type="datetimeFigureOut">
              <a:rPr lang="en-US" smtClean="0"/>
              <a:pPr/>
              <a:t>1/8/2021</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763BA45B-B9E3-40CD-B79A-295E82121F90}" type="slidenum">
              <a:rPr lang="en-IN" smtClean="0"/>
              <a:pPr/>
              <a:t>‹#›</a:t>
            </a:fld>
            <a:endParaRPr lang="en-IN"/>
          </a:p>
        </p:txBody>
      </p:sp>
    </p:spTree>
  </p:cSld>
  <p:clrMapOvr>
    <a:masterClrMapping/>
  </p:clrMapOvr>
  <p:transition spd="med">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3FCA40A4-9C01-422B-AD8B-BECA913C7178}" type="datetimeFigureOut">
              <a:rPr lang="en-US" smtClean="0"/>
              <a:pPr/>
              <a:t>1/8/2021</a:t>
            </a:fld>
            <a:endParaRPr lang="en-IN"/>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IN"/>
          </a:p>
        </p:txBody>
      </p:sp>
      <p:sp>
        <p:nvSpPr>
          <p:cNvPr id="6" name="Slide Number Placeholder 5"/>
          <p:cNvSpPr>
            <a:spLocks noGrp="1"/>
          </p:cNvSpPr>
          <p:nvPr>
            <p:ph type="sldNum" sz="quarter" idx="12"/>
          </p:nvPr>
        </p:nvSpPr>
        <p:spPr>
          <a:xfrm>
            <a:off x="6733952" y="6555112"/>
            <a:ext cx="588336" cy="228600"/>
          </a:xfrm>
        </p:spPr>
        <p:txBody>
          <a:bodyPr/>
          <a:lstStyle>
            <a:extLst/>
          </a:lstStyle>
          <a:p>
            <a:fld id="{763BA45B-B9E3-40CD-B79A-295E82121F90}"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transition spd="med">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FCA40A4-9C01-422B-AD8B-BECA913C7178}" type="datetimeFigureOut">
              <a:rPr lang="en-US" smtClean="0"/>
              <a:pPr/>
              <a:t>1/8/2021</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763BA45B-B9E3-40CD-B79A-295E82121F90}" type="slidenum">
              <a:rPr lang="en-IN" smtClean="0"/>
              <a:pPr/>
              <a:t>‹#›</a:t>
            </a:fld>
            <a:endParaRPr lang="en-IN"/>
          </a:p>
        </p:txBody>
      </p:sp>
    </p:spTree>
  </p:cSld>
  <p:clrMapOvr>
    <a:masterClrMapping/>
  </p:clrMapOvr>
  <p:transition spd="med">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FCA40A4-9C01-422B-AD8B-BECA913C7178}" type="datetimeFigureOut">
              <a:rPr lang="en-US" smtClean="0"/>
              <a:pPr/>
              <a:t>1/8/2021</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763BA45B-B9E3-40CD-B79A-295E82121F90}" type="slidenum">
              <a:rPr lang="en-IN" smtClean="0"/>
              <a:pPr/>
              <a:t>‹#›</a:t>
            </a:fld>
            <a:endParaRPr lang="en-IN"/>
          </a:p>
        </p:txBody>
      </p:sp>
    </p:spTree>
  </p:cSld>
  <p:clrMapOvr>
    <a:masterClrMapping/>
  </p:clrMapOvr>
  <p:transition spd="med">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FCA40A4-9C01-422B-AD8B-BECA913C7178}" type="datetimeFigureOut">
              <a:rPr lang="en-US" smtClean="0"/>
              <a:pPr/>
              <a:t>1/8/2021</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763BA45B-B9E3-40CD-B79A-295E82121F90}" type="slidenum">
              <a:rPr lang="en-IN" smtClean="0"/>
              <a:pPr/>
              <a:t>‹#›</a:t>
            </a:fld>
            <a:endParaRPr lang="en-IN"/>
          </a:p>
        </p:txBody>
      </p:sp>
    </p:spTree>
  </p:cSld>
  <p:clrMapOvr>
    <a:masterClrMapping/>
  </p:clrMapOvr>
  <p:transition spd="med">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3FCA40A4-9C01-422B-AD8B-BECA913C7178}" type="datetimeFigureOut">
              <a:rPr lang="en-US" smtClean="0"/>
              <a:pPr/>
              <a:t>1/8/2021</a:t>
            </a:fld>
            <a:endParaRPr lang="en-IN"/>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IN"/>
          </a:p>
        </p:txBody>
      </p:sp>
      <p:sp>
        <p:nvSpPr>
          <p:cNvPr id="4" name="Slide Number Placeholder 3"/>
          <p:cNvSpPr>
            <a:spLocks noGrp="1"/>
          </p:cNvSpPr>
          <p:nvPr>
            <p:ph type="sldNum" sz="quarter" idx="12"/>
          </p:nvPr>
        </p:nvSpPr>
        <p:spPr/>
        <p:txBody>
          <a:bodyPr/>
          <a:lstStyle>
            <a:extLst/>
          </a:lstStyle>
          <a:p>
            <a:fld id="{763BA45B-B9E3-40CD-B79A-295E82121F90}" type="slidenum">
              <a:rPr lang="en-IN" smtClean="0"/>
              <a:pPr/>
              <a:t>‹#›</a:t>
            </a:fld>
            <a:endParaRPr lang="en-IN"/>
          </a:p>
        </p:txBody>
      </p:sp>
    </p:spTree>
  </p:cSld>
  <p:clrMapOvr>
    <a:masterClrMapping/>
  </p:clrMapOvr>
  <p:transition spd="med">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FCA40A4-9C01-422B-AD8B-BECA913C7178}" type="datetimeFigureOut">
              <a:rPr lang="en-US" smtClean="0"/>
              <a:pPr/>
              <a:t>1/8/2021</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763BA45B-B9E3-40CD-B79A-295E82121F90}" type="slidenum">
              <a:rPr lang="en-IN" smtClean="0"/>
              <a:pPr/>
              <a:t>‹#›</a:t>
            </a:fld>
            <a:endParaRPr lang="en-IN"/>
          </a:p>
        </p:txBody>
      </p:sp>
    </p:spTree>
  </p:cSld>
  <p:clrMapOvr>
    <a:masterClrMapping/>
  </p:clrMapOvr>
  <p:transition spd="med">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3FCA40A4-9C01-422B-AD8B-BECA913C7178}" type="datetimeFigureOut">
              <a:rPr lang="en-US" smtClean="0"/>
              <a:pPr/>
              <a:t>1/8/2021</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763BA45B-B9E3-40CD-B79A-295E82121F90}" type="slidenum">
              <a:rPr lang="en-IN" smtClean="0"/>
              <a:pPr/>
              <a:t>‹#›</a:t>
            </a:fld>
            <a:endParaRPr lang="en-IN"/>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transition spd="med">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3FCA40A4-9C01-422B-AD8B-BECA913C7178}" type="datetimeFigureOut">
              <a:rPr lang="en-US" smtClean="0"/>
              <a:pPr/>
              <a:t>1/8/2021</a:t>
            </a:fld>
            <a:endParaRPr lang="en-IN"/>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IN"/>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63BA45B-B9E3-40CD-B79A-295E82121F90}"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wedge/>
  </p:transition>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smtClean="0"/>
              <a:t>Definitions of curriculum</a:t>
            </a:r>
            <a:endParaRPr lang="en-IN" dirty="0"/>
          </a:p>
        </p:txBody>
      </p:sp>
      <p:sp>
        <p:nvSpPr>
          <p:cNvPr id="3" name="Subtitle 2"/>
          <p:cNvSpPr>
            <a:spLocks noGrp="1"/>
          </p:cNvSpPr>
          <p:nvPr>
            <p:ph type="subTitle" idx="1"/>
          </p:nvPr>
        </p:nvSpPr>
        <p:spPr/>
        <p:txBody>
          <a:bodyPr/>
          <a:lstStyle/>
          <a:p>
            <a:r>
              <a:rPr lang="en-IN" smtClean="0"/>
              <a:t>P-09</a:t>
            </a:r>
          </a:p>
          <a:p>
            <a:r>
              <a:rPr lang="en-IN" smtClean="0"/>
              <a:t>Unit-I</a:t>
            </a:r>
            <a:endParaRPr lang="en-IN" dirty="0"/>
          </a:p>
        </p:txBody>
      </p:sp>
    </p:spTree>
  </p:cSld>
  <p:clrMapOvr>
    <a:masterClrMapping/>
  </p:clrMapOvr>
  <p:transition spd="med">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25602" name="Picture 2" descr="C:\Users\Uttam\Desktop\daily class\aims-goals-and-objective-purpose-in-curriculum-development-5-638.jpg"/>
          <p:cNvPicPr>
            <a:picLocks noChangeAspect="1" noChangeArrowheads="1"/>
          </p:cNvPicPr>
          <p:nvPr/>
        </p:nvPicPr>
        <p:blipFill>
          <a:blip r:embed="rId2"/>
          <a:srcRect/>
          <a:stretch>
            <a:fillRect/>
          </a:stretch>
        </p:blipFill>
        <p:spPr bwMode="auto">
          <a:xfrm>
            <a:off x="0" y="0"/>
            <a:ext cx="8143900" cy="6857999"/>
          </a:xfrm>
          <a:prstGeom prst="rect">
            <a:avLst/>
          </a:prstGeom>
          <a:noFill/>
        </p:spPr>
      </p:pic>
    </p:spTree>
  </p:cSld>
  <p:clrMapOvr>
    <a:masterClrMapping/>
  </p:clrMapOvr>
  <p:transition spd="med">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26626" name="Picture 2" descr="C:\Users\Uttam\Desktop\daily class\aims-goals-and-objective-purpose-in-curriculum-development-6-638.jpg"/>
          <p:cNvPicPr>
            <a:picLocks noChangeAspect="1" noChangeArrowheads="1"/>
          </p:cNvPicPr>
          <p:nvPr/>
        </p:nvPicPr>
        <p:blipFill>
          <a:blip r:embed="rId2"/>
          <a:srcRect/>
          <a:stretch>
            <a:fillRect/>
          </a:stretch>
        </p:blipFill>
        <p:spPr bwMode="auto">
          <a:xfrm>
            <a:off x="0" y="0"/>
            <a:ext cx="8143900" cy="6857999"/>
          </a:xfrm>
          <a:prstGeom prst="rect">
            <a:avLst/>
          </a:prstGeom>
          <a:noFill/>
        </p:spPr>
      </p:pic>
    </p:spTree>
  </p:cSld>
  <p:clrMapOvr>
    <a:masterClrMapping/>
  </p:clrMapOvr>
  <p:transition spd="med">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27650" name="Picture 2" descr="C:\Users\Uttam\Desktop\daily class\aims-goals-and-objective-purpose-in-curriculum-development-7-638.jpg"/>
          <p:cNvPicPr>
            <a:picLocks noChangeAspect="1" noChangeArrowheads="1"/>
          </p:cNvPicPr>
          <p:nvPr/>
        </p:nvPicPr>
        <p:blipFill>
          <a:blip r:embed="rId2"/>
          <a:srcRect/>
          <a:stretch>
            <a:fillRect/>
          </a:stretch>
        </p:blipFill>
        <p:spPr bwMode="auto">
          <a:xfrm>
            <a:off x="0" y="0"/>
            <a:ext cx="8358182" cy="6858000"/>
          </a:xfrm>
          <a:prstGeom prst="rect">
            <a:avLst/>
          </a:prstGeom>
          <a:noFill/>
        </p:spPr>
      </p:pic>
    </p:spTree>
  </p:cSld>
  <p:clrMapOvr>
    <a:masterClrMapping/>
  </p:clrMapOvr>
  <p:transition spd="med">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28674" name="Picture 2" descr="C:\Users\Uttam\Desktop\daily class\aims-goals-and-objective-purpose-in-curriculum-development-11-638.jpg"/>
          <p:cNvPicPr>
            <a:picLocks noChangeAspect="1" noChangeArrowheads="1"/>
          </p:cNvPicPr>
          <p:nvPr/>
        </p:nvPicPr>
        <p:blipFill>
          <a:blip r:embed="rId2"/>
          <a:srcRect/>
          <a:stretch>
            <a:fillRect/>
          </a:stretch>
        </p:blipFill>
        <p:spPr bwMode="auto">
          <a:xfrm>
            <a:off x="0" y="0"/>
            <a:ext cx="8143900" cy="6857999"/>
          </a:xfrm>
          <a:prstGeom prst="rect">
            <a:avLst/>
          </a:prstGeom>
          <a:noFill/>
        </p:spPr>
      </p:pic>
    </p:spTree>
  </p:cSld>
  <p:clrMapOvr>
    <a:masterClrMapping/>
  </p:clrMapOvr>
  <p:transition spd="med">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29698" name="Picture 2" descr="C:\Users\Uttam\Desktop\daily class\aims-goals-and-objective-purpose-in-curriculum-development-12-638.jpg"/>
          <p:cNvPicPr>
            <a:picLocks noGrp="1" noChangeAspect="1" noChangeArrowheads="1"/>
          </p:cNvPicPr>
          <p:nvPr>
            <p:ph idx="1"/>
          </p:nvPr>
        </p:nvPicPr>
        <p:blipFill>
          <a:blip r:embed="rId2"/>
          <a:srcRect/>
          <a:stretch>
            <a:fillRect/>
          </a:stretch>
        </p:blipFill>
        <p:spPr bwMode="auto">
          <a:xfrm>
            <a:off x="0" y="0"/>
            <a:ext cx="8215338" cy="6858000"/>
          </a:xfrm>
          <a:prstGeom prst="rect">
            <a:avLst/>
          </a:prstGeom>
          <a:noFill/>
        </p:spPr>
      </p:pic>
    </p:spTree>
  </p:cSld>
  <p:clrMapOvr>
    <a:masterClrMapping/>
  </p:clrMapOvr>
  <p:transition spd="med">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Curriculum Aims:</a:t>
            </a:r>
            <a:endParaRPr lang="en-IN" dirty="0"/>
          </a:p>
        </p:txBody>
      </p:sp>
      <p:sp>
        <p:nvSpPr>
          <p:cNvPr id="3" name="Content Placeholder 2"/>
          <p:cNvSpPr>
            <a:spLocks noGrp="1"/>
          </p:cNvSpPr>
          <p:nvPr>
            <p:ph idx="1"/>
          </p:nvPr>
        </p:nvSpPr>
        <p:spPr/>
        <p:txBody>
          <a:bodyPr>
            <a:normAutofit/>
          </a:bodyPr>
          <a:lstStyle/>
          <a:p>
            <a:r>
              <a:rPr lang="en-IN" dirty="0" smtClean="0"/>
              <a:t>All students know what they need to achieve to succeed in life</a:t>
            </a:r>
          </a:p>
          <a:p>
            <a:r>
              <a:rPr lang="en-IN" dirty="0" smtClean="0"/>
              <a:t>Staff and students have high expectations and strive for excellence</a:t>
            </a:r>
          </a:p>
          <a:p>
            <a:r>
              <a:rPr lang="en-IN" dirty="0" smtClean="0"/>
              <a:t>Learning and teaching takes place in a safe and purposeful environment</a:t>
            </a:r>
          </a:p>
          <a:p>
            <a:r>
              <a:rPr lang="en-IN" dirty="0" smtClean="0"/>
              <a:t>Students are encouraged to have enquiring minds and seek opportunities to become global citizens</a:t>
            </a:r>
          </a:p>
          <a:p>
            <a:r>
              <a:rPr lang="en-IN" dirty="0" smtClean="0"/>
              <a:t>Staff challenge and support students’ paths to success</a:t>
            </a:r>
          </a:p>
          <a:p>
            <a:endParaRPr lang="en-IN" dirty="0"/>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Curriculum Objectives:</a:t>
            </a:r>
            <a:endParaRPr lang="en-IN" dirty="0"/>
          </a:p>
        </p:txBody>
      </p:sp>
      <p:sp>
        <p:nvSpPr>
          <p:cNvPr id="3" name="Content Placeholder 2"/>
          <p:cNvSpPr>
            <a:spLocks noGrp="1"/>
          </p:cNvSpPr>
          <p:nvPr>
            <p:ph idx="1"/>
          </p:nvPr>
        </p:nvSpPr>
        <p:spPr/>
        <p:txBody>
          <a:bodyPr>
            <a:normAutofit fontScale="92500" lnSpcReduction="20000"/>
          </a:bodyPr>
          <a:lstStyle/>
          <a:p>
            <a:r>
              <a:rPr lang="en-IN" dirty="0" smtClean="0"/>
              <a:t>Creative and flexible approaches to learning and teaching</a:t>
            </a:r>
          </a:p>
          <a:p>
            <a:r>
              <a:rPr lang="en-IN" dirty="0" smtClean="0"/>
              <a:t>Offering an innovative curriculum developed with the aspirations and interests of the student at the centre</a:t>
            </a:r>
          </a:p>
          <a:p>
            <a:r>
              <a:rPr lang="en-IN" dirty="0" smtClean="0"/>
              <a:t>Making effective use of ICT and new technologies to motivate and inspire students</a:t>
            </a:r>
          </a:p>
          <a:p>
            <a:r>
              <a:rPr lang="en-IN" dirty="0" smtClean="0"/>
              <a:t>Nurturing close partnerships with local and international organisations, giving students a wide range of opportunities to experience the world of work</a:t>
            </a:r>
          </a:p>
          <a:p>
            <a:r>
              <a:rPr lang="en-IN" dirty="0" smtClean="0"/>
              <a:t>Providing opportunities for students to extend their learning outside of the formal curriculum, including an entitlement to four hours per week of enrichment activities from Year 7</a:t>
            </a:r>
          </a:p>
          <a:p>
            <a:pPr>
              <a:buNone/>
            </a:pPr>
            <a:endParaRPr lang="en-IN" dirty="0"/>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buNone/>
            </a:pPr>
            <a:endParaRPr lang="en-IN" sz="6600" dirty="0" smtClean="0"/>
          </a:p>
          <a:p>
            <a:pPr>
              <a:buNone/>
            </a:pPr>
            <a:r>
              <a:rPr lang="en-IN" sz="6600" dirty="0" smtClean="0"/>
              <a:t>           Thank you</a:t>
            </a:r>
            <a:endParaRPr lang="en-IN" sz="6600" dirty="0"/>
          </a:p>
        </p:txBody>
      </p:sp>
    </p:spTree>
  </p:cSld>
  <p:clrMapOvr>
    <a:masterClrMapping/>
  </p:clrMapOvr>
  <p:transition spd="med">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buNone/>
            </a:pPr>
            <a:endParaRPr lang="en-IN" dirty="0" smtClean="0"/>
          </a:p>
          <a:p>
            <a:r>
              <a:rPr lang="en-IN" dirty="0" smtClean="0">
                <a:solidFill>
                  <a:srgbClr val="002060"/>
                </a:solidFill>
              </a:rPr>
              <a:t>B. </a:t>
            </a:r>
            <a:r>
              <a:rPr lang="en-IN" dirty="0" err="1" smtClean="0">
                <a:solidFill>
                  <a:srgbClr val="002060"/>
                </a:solidFill>
              </a:rPr>
              <a:t>Othanel</a:t>
            </a:r>
            <a:r>
              <a:rPr lang="en-IN" dirty="0" smtClean="0">
                <a:solidFill>
                  <a:srgbClr val="002060"/>
                </a:solidFill>
              </a:rPr>
              <a:t> Smith (1957):</a:t>
            </a:r>
            <a:r>
              <a:rPr lang="en-IN" dirty="0" smtClean="0"/>
              <a:t>  A sequence of potential experiences is set up in the school for the purpose of disciplining children and youth in group ways of thinking and acting.  This set of experiences is referred to as the curriculum.</a:t>
            </a:r>
            <a:endParaRPr lang="en-IN" dirty="0"/>
          </a:p>
        </p:txBody>
      </p:sp>
    </p:spTree>
  </p:cSld>
  <p:clrMapOvr>
    <a:masterClrMapping/>
  </p:clrMapOvr>
  <p:transition spd="med" advClick="0">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buNone/>
            </a:pPr>
            <a:endParaRPr lang="en-IN" dirty="0" smtClean="0"/>
          </a:p>
          <a:p>
            <a:r>
              <a:rPr lang="en-IN" dirty="0" err="1" smtClean="0">
                <a:solidFill>
                  <a:srgbClr val="002060"/>
                </a:solidFill>
              </a:rPr>
              <a:t>Bobbit</a:t>
            </a:r>
            <a:r>
              <a:rPr lang="en-IN" dirty="0" smtClean="0">
                <a:solidFill>
                  <a:srgbClr val="002060"/>
                </a:solidFill>
              </a:rPr>
              <a:t> (1918):</a:t>
            </a:r>
            <a:r>
              <a:rPr lang="en-IN" dirty="0" smtClean="0"/>
              <a:t>  Curriculum is that series of things which children and youth must do and experience by way of developing abilities to do the things well that make up the affairs of adult life; and to be in all respects what adults should be.</a:t>
            </a:r>
            <a:endParaRPr lang="en-IN" dirty="0"/>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IN" dirty="0" smtClean="0">
                <a:solidFill>
                  <a:srgbClr val="002060"/>
                </a:solidFill>
              </a:rPr>
              <a:t>Caswell and Campbell (1935):</a:t>
            </a:r>
            <a:r>
              <a:rPr lang="en-IN" dirty="0" smtClean="0"/>
              <a:t>  curriculum is composed of all of the experiences children have under the guidance of the teacher.“</a:t>
            </a:r>
          </a:p>
          <a:p>
            <a:r>
              <a:rPr lang="en-IN" dirty="0" smtClean="0">
                <a:solidFill>
                  <a:srgbClr val="002060"/>
                </a:solidFill>
              </a:rPr>
              <a:t>Daniel Tanner and Laurel N. Tanner (1988): </a:t>
            </a:r>
            <a:r>
              <a:rPr lang="en-IN" dirty="0" smtClean="0"/>
              <a:t>"that reconstruction of knowledge and experience systematically developed under the auspices of the school (or university), to enable the learner to increase his or her control of knowledge and experience."</a:t>
            </a:r>
            <a:endParaRPr lang="en-IN" dirty="0"/>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solidFill>
                  <a:srgbClr val="002060"/>
                </a:solidFill>
              </a:rPr>
              <a:t>David G. Armstrong (1989):</a:t>
            </a:r>
            <a:r>
              <a:rPr lang="en-IN" dirty="0" smtClean="0"/>
              <a:t>  "is a master plan for selecting content and organizing learning experiences for the purpose of changing and developing learners' behaviours and insights.“</a:t>
            </a:r>
          </a:p>
          <a:p>
            <a:r>
              <a:rPr lang="en-IN" dirty="0" smtClean="0">
                <a:solidFill>
                  <a:srgbClr val="002060"/>
                </a:solidFill>
              </a:rPr>
              <a:t>Duncan and </a:t>
            </a:r>
            <a:r>
              <a:rPr lang="en-IN" dirty="0" err="1" smtClean="0">
                <a:solidFill>
                  <a:srgbClr val="002060"/>
                </a:solidFill>
              </a:rPr>
              <a:t>Frymier</a:t>
            </a:r>
            <a:r>
              <a:rPr lang="en-IN" dirty="0" smtClean="0">
                <a:solidFill>
                  <a:srgbClr val="002060"/>
                </a:solidFill>
              </a:rPr>
              <a:t> (1967):</a:t>
            </a:r>
            <a:r>
              <a:rPr lang="en-IN" dirty="0" smtClean="0"/>
              <a:t>  a set of events, either proposed, occurring, or having occurred, which has the potential for reconstructing human experience.</a:t>
            </a:r>
            <a:endParaRPr lang="en-IN" dirty="0"/>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err="1" smtClean="0">
                <a:solidFill>
                  <a:srgbClr val="002060"/>
                </a:solidFill>
              </a:rPr>
              <a:t>Harnack</a:t>
            </a:r>
            <a:r>
              <a:rPr lang="en-IN" dirty="0" smtClean="0">
                <a:solidFill>
                  <a:srgbClr val="002060"/>
                </a:solidFill>
              </a:rPr>
              <a:t> </a:t>
            </a:r>
            <a:r>
              <a:rPr lang="en-IN" dirty="0" smtClean="0">
                <a:solidFill>
                  <a:srgbClr val="002060"/>
                </a:solidFill>
              </a:rPr>
              <a:t>(1968):</a:t>
            </a:r>
            <a:r>
              <a:rPr lang="en-IN" dirty="0" smtClean="0"/>
              <a:t>  The curriculum embodies all the teaching-learning experiences guided and directed by the school.</a:t>
            </a:r>
            <a:endParaRPr lang="en-IN" dirty="0"/>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solidFill>
                  <a:srgbClr val="002060"/>
                </a:solidFill>
              </a:rPr>
              <a:t>Ralph Tyler (1957):</a:t>
            </a:r>
            <a:r>
              <a:rPr lang="en-IN" dirty="0" smtClean="0"/>
              <a:t>  The curriculum is all of the learning of students which is planned by and directed by the school to attain its educational goals.</a:t>
            </a:r>
          </a:p>
          <a:p>
            <a:r>
              <a:rPr lang="en-IN" dirty="0" smtClean="0">
                <a:solidFill>
                  <a:srgbClr val="002060"/>
                </a:solidFill>
              </a:rPr>
              <a:t>Ronald Doll (1970):</a:t>
            </a:r>
            <a:r>
              <a:rPr lang="en-IN" dirty="0" smtClean="0"/>
              <a:t>  The curriculum is now generally considered to be all of the experiences that learners have under the auspices of the school.</a:t>
            </a:r>
            <a:endParaRPr lang="en-IN" dirty="0"/>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b="1" dirty="0" smtClean="0"/>
              <a:t>Curriculum Aims &amp; Objectives</a:t>
            </a:r>
            <a:br>
              <a:rPr lang="en-IN" b="1" dirty="0" smtClean="0"/>
            </a:br>
            <a:endParaRPr lang="en-IN" dirty="0"/>
          </a:p>
        </p:txBody>
      </p:sp>
      <p:sp>
        <p:nvSpPr>
          <p:cNvPr id="3" name="Subtitle 2"/>
          <p:cNvSpPr>
            <a:spLocks noGrp="1"/>
          </p:cNvSpPr>
          <p:nvPr>
            <p:ph type="subTitle" idx="1"/>
          </p:nvPr>
        </p:nvSpPr>
        <p:spPr/>
        <p:txBody>
          <a:bodyPr/>
          <a:lstStyle/>
          <a:p>
            <a:r>
              <a:rPr lang="en-IN" dirty="0" smtClean="0"/>
              <a:t>p-09</a:t>
            </a:r>
          </a:p>
          <a:p>
            <a:r>
              <a:rPr lang="en-IN" dirty="0" smtClean="0"/>
              <a:t>Unit-</a:t>
            </a:r>
            <a:r>
              <a:rPr lang="en-IN" dirty="0"/>
              <a:t>I</a:t>
            </a:r>
          </a:p>
        </p:txBody>
      </p:sp>
    </p:spTree>
  </p:cSld>
  <p:clrMapOvr>
    <a:masterClrMapping/>
  </p:clrMapOvr>
  <p:transition spd="med">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24579" name="Picture 3" descr="C:\Users\Uttam\Desktop\daily class\aims-goals-and-objective-purpose-in-curriculum-development-4-638.jpg"/>
          <p:cNvPicPr>
            <a:picLocks noGrp="1" noChangeAspect="1" noChangeArrowheads="1"/>
          </p:cNvPicPr>
          <p:nvPr>
            <p:ph idx="1"/>
          </p:nvPr>
        </p:nvPicPr>
        <p:blipFill>
          <a:blip r:embed="rId2"/>
          <a:srcRect/>
          <a:stretch>
            <a:fillRect/>
          </a:stretch>
        </p:blipFill>
        <p:spPr bwMode="auto">
          <a:xfrm>
            <a:off x="0" y="0"/>
            <a:ext cx="8215338" cy="6858000"/>
          </a:xfrm>
          <a:prstGeom prst="rect">
            <a:avLst/>
          </a:prstGeom>
          <a:noFill/>
        </p:spPr>
      </p:pic>
    </p:spTree>
  </p:cSld>
  <p:clrMapOvr>
    <a:masterClrMapping/>
  </p:clrMapOvr>
  <p:transition spd="med">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90</TotalTime>
  <Words>196</Words>
  <Application>Microsoft Office PowerPoint</Application>
  <PresentationFormat>On-screen Show (4:3)</PresentationFormat>
  <Paragraphs>31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Opulent</vt:lpstr>
      <vt:lpstr>Definitions of curriculum</vt:lpstr>
      <vt:lpstr>Slide 2</vt:lpstr>
      <vt:lpstr>Slide 3</vt:lpstr>
      <vt:lpstr>Slide 4</vt:lpstr>
      <vt:lpstr>Slide 5</vt:lpstr>
      <vt:lpstr>Slide 6</vt:lpstr>
      <vt:lpstr>Slide 7</vt:lpstr>
      <vt:lpstr>Curriculum Aims &amp; Objectives </vt:lpstr>
      <vt:lpstr>Slide 9</vt:lpstr>
      <vt:lpstr>Slide 10</vt:lpstr>
      <vt:lpstr>Slide 11</vt:lpstr>
      <vt:lpstr>Slide 12</vt:lpstr>
      <vt:lpstr>Slide 13</vt:lpstr>
      <vt:lpstr>Slide 14</vt:lpstr>
      <vt:lpstr>Curriculum Aims:</vt:lpstr>
      <vt:lpstr>Curriculum Objectives:</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Definitions of curriculum</dc:title>
  <dc:creator>Uttam</dc:creator>
  <cp:lastModifiedBy>Uttam</cp:lastModifiedBy>
  <cp:revision>34</cp:revision>
  <dcterms:created xsi:type="dcterms:W3CDTF">2019-08-31T06:58:54Z</dcterms:created>
  <dcterms:modified xsi:type="dcterms:W3CDTF">2021-01-08T05:33:15Z</dcterms:modified>
</cp:coreProperties>
</file>