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1" r:id="rId4"/>
    <p:sldId id="259" r:id="rId5"/>
    <p:sldId id="260" r:id="rId6"/>
    <p:sldId id="264" r:id="rId7"/>
    <p:sldId id="265" r:id="rId8"/>
    <p:sldId id="258" r:id="rId9"/>
    <p:sldId id="262" r:id="rId10"/>
    <p:sldId id="263"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C9E26D5-81CB-4367-82DA-5094D2CB016C}" type="datetimeFigureOut">
              <a:rPr lang="en-US" smtClean="0"/>
              <a:pPr/>
              <a:t>9/27/2022</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862FD95-1631-4EC7-A150-F81D639DF998}"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9E26D5-81CB-4367-82DA-5094D2CB016C}" type="datetimeFigureOut">
              <a:rPr lang="en-US" smtClean="0"/>
              <a:pPr/>
              <a:t>9/27/2022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4C9E26D5-81CB-4367-82DA-5094D2CB016C}" type="datetimeFigureOut">
              <a:rPr lang="en-US" smtClean="0"/>
              <a:pPr/>
              <a:t>9/27/2022</a:t>
            </a:fld>
            <a:endParaRPr lang="en-IN"/>
          </a:p>
        </p:txBody>
      </p:sp>
      <p:sp>
        <p:nvSpPr>
          <p:cNvPr id="5" name="Footer Placeholder 4"/>
          <p:cNvSpPr>
            <a:spLocks noGrp="1"/>
          </p:cNvSpPr>
          <p:nvPr>
            <p:ph type="ftr" sz="quarter" idx="11"/>
          </p:nvPr>
        </p:nvSpPr>
        <p:spPr>
          <a:xfrm>
            <a:off x="457200" y="6556248"/>
            <a:ext cx="3657600" cy="228600"/>
          </a:xfrm>
        </p:spPr>
        <p:txBody>
          <a:bodyPr/>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862FD95-1631-4EC7-A150-F81D639DF99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9E26D5-81CB-4367-82DA-5094D2CB016C}" type="datetimeFigureOut">
              <a:rPr lang="en-US" smtClean="0"/>
              <a:pPr/>
              <a:t>9/27/2022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C9E26D5-81CB-4367-82DA-5094D2CB016C}" type="datetimeFigureOut">
              <a:rPr lang="en-US" smtClean="0"/>
              <a:pPr/>
              <a:t>9/27/2022</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p>
            <a:fld id="{D862FD95-1631-4EC7-A150-F81D639DF998}"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C9E26D5-81CB-4367-82DA-5094D2CB016C}" type="datetimeFigureOut">
              <a:rPr lang="en-US" smtClean="0"/>
              <a:pPr/>
              <a:t>9/27/2022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C9E26D5-81CB-4367-82DA-5094D2CB016C}" type="datetimeFigureOut">
              <a:rPr lang="en-US" smtClean="0"/>
              <a:pPr/>
              <a:t>9/27/2022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C9E26D5-81CB-4367-82DA-5094D2CB016C}" type="datetimeFigureOut">
              <a:rPr lang="en-US" smtClean="0"/>
              <a:pPr/>
              <a:t>9/27/2022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C9E26D5-81CB-4367-82DA-5094D2CB016C}" type="datetimeFigureOut">
              <a:rPr lang="en-US" smtClean="0"/>
              <a:pPr/>
              <a:t>9/27/2022</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C9E26D5-81CB-4367-82DA-5094D2CB016C}" type="datetimeFigureOut">
              <a:rPr lang="en-US" smtClean="0"/>
              <a:pPr/>
              <a:t>9/27/2022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862FD95-1631-4EC7-A150-F81D639DF99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4C9E26D5-81CB-4367-82DA-5094D2CB016C}" type="datetimeFigureOut">
              <a:rPr lang="en-US" smtClean="0"/>
              <a:pPr/>
              <a:t>9/27/2022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862FD95-1631-4EC7-A150-F81D639DF998}"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C9E26D5-81CB-4367-82DA-5094D2CB016C}" type="datetimeFigureOut">
              <a:rPr lang="en-US" smtClean="0"/>
              <a:pPr/>
              <a:t>9/27/2022</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862FD95-1631-4EC7-A150-F81D639DF99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a:t>Curriculum Scope </a:t>
            </a:r>
          </a:p>
        </p:txBody>
      </p:sp>
      <p:sp>
        <p:nvSpPr>
          <p:cNvPr id="3" name="Subtitle 2"/>
          <p:cNvSpPr>
            <a:spLocks noGrp="1"/>
          </p:cNvSpPr>
          <p:nvPr>
            <p:ph type="subTitle" idx="1"/>
          </p:nvPr>
        </p:nvSpPr>
        <p:spPr/>
        <p:txBody>
          <a:bodyPr/>
          <a:lstStyle/>
          <a:p>
            <a:r>
              <a:rPr lang="en-IN" dirty="0"/>
              <a:t>Paper-09</a:t>
            </a:r>
          </a:p>
          <a:p>
            <a:r>
              <a:rPr lang="en-IN"/>
              <a:t>Unit-I</a:t>
            </a:r>
          </a:p>
          <a:p>
            <a:endParaRPr lang="en-IN"/>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a:p>
            <a:r>
              <a:rPr lang="en-IN" dirty="0"/>
              <a:t>The context in which the transaction will be carried out and the teachers who will translate the curriculum are two basic considerations that need to be covered while planning the transaction process.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buNone/>
            </a:pPr>
            <a:endParaRPr lang="en-IN" dirty="0"/>
          </a:p>
          <a:p>
            <a:pPr>
              <a:buNone/>
            </a:pPr>
            <a:endParaRPr lang="en-IN" dirty="0"/>
          </a:p>
          <a:p>
            <a:pPr>
              <a:buNone/>
            </a:pPr>
            <a:r>
              <a:rPr lang="en-IN" sz="4000" dirty="0"/>
              <a:t>                     Thank you </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A4484-D8C1-F01E-00F2-6248FFDD98E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A2C0772-BC78-980E-DF48-83EEF0A1028B}"/>
              </a:ext>
            </a:extLst>
          </p:cNvPr>
          <p:cNvSpPr>
            <a:spLocks noGrp="1"/>
          </p:cNvSpPr>
          <p:nvPr>
            <p:ph idx="1"/>
          </p:nvPr>
        </p:nvSpPr>
        <p:spPr/>
        <p:txBody>
          <a:bodyPr>
            <a:normAutofit fontScale="85000" lnSpcReduction="20000"/>
          </a:bodyPr>
          <a:lstStyle/>
          <a:p>
            <a:r>
              <a:rPr lang="en-US" b="0" i="0" dirty="0">
                <a:solidFill>
                  <a:srgbClr val="000000"/>
                </a:solidFill>
                <a:effectLst/>
                <a:latin typeface="-apple-system"/>
              </a:rPr>
              <a:t> Curriculum is very comprehensive in its scope. It touches </a:t>
            </a:r>
            <a:r>
              <a:rPr lang="en-US" b="0" i="0" dirty="0">
                <a:solidFill>
                  <a:srgbClr val="FF0000"/>
                </a:solidFill>
                <a:effectLst/>
                <a:latin typeface="-apple-system"/>
              </a:rPr>
              <a:t>all aspects of the life of the pupils- </a:t>
            </a:r>
            <a:r>
              <a:rPr lang="en-US" b="0" i="0" dirty="0">
                <a:solidFill>
                  <a:srgbClr val="000000"/>
                </a:solidFill>
                <a:effectLst/>
                <a:latin typeface="-apple-system"/>
              </a:rPr>
              <a:t>the need and interest of the pupils, environment which should be educationally congenial to them, ways and manners in which their interests can be handled and warmed-up, the procedures and approaches which cause </a:t>
            </a:r>
            <a:r>
              <a:rPr lang="en-US" b="0" i="0" dirty="0">
                <a:solidFill>
                  <a:srgbClr val="FF0000"/>
                </a:solidFill>
                <a:effectLst/>
                <a:latin typeface="-apple-system"/>
              </a:rPr>
              <a:t>effective learning among them</a:t>
            </a:r>
            <a:r>
              <a:rPr lang="en-US" b="0" i="0" dirty="0">
                <a:solidFill>
                  <a:srgbClr val="000000"/>
                </a:solidFill>
                <a:effectLst/>
                <a:latin typeface="-apple-system"/>
              </a:rPr>
              <a:t>, the </a:t>
            </a:r>
            <a:r>
              <a:rPr lang="en-US" b="0" i="0" dirty="0">
                <a:solidFill>
                  <a:srgbClr val="FF0000"/>
                </a:solidFill>
                <a:effectLst/>
                <a:latin typeface="-apple-system"/>
              </a:rPr>
              <a:t>social efficiency </a:t>
            </a:r>
            <a:r>
              <a:rPr lang="en-US" b="0" i="0" dirty="0">
                <a:solidFill>
                  <a:srgbClr val="000000"/>
                </a:solidFill>
                <a:effectLst/>
                <a:latin typeface="-apple-system"/>
              </a:rPr>
              <a:t>of the</a:t>
            </a:r>
            <a:r>
              <a:rPr lang="en-US" b="0" i="0" dirty="0">
                <a:solidFill>
                  <a:srgbClr val="FF0000"/>
                </a:solidFill>
                <a:effectLst/>
                <a:latin typeface="-apple-system"/>
              </a:rPr>
              <a:t> individuals and how they fit in with the community </a:t>
            </a:r>
            <a:r>
              <a:rPr lang="en-US" b="0" i="0" dirty="0">
                <a:solidFill>
                  <a:srgbClr val="000000"/>
                </a:solidFill>
                <a:effectLst/>
                <a:latin typeface="-apple-system"/>
              </a:rPr>
              <a:t>around. It is intimately related with the individual as a member of the society. It embodies the educational philosophy, the values which it aims to achieve, the purposed it wants philosophy, the values it aims to achieve purposes it wants to realize and the specific goals that it wants to achieve. The emphasis is on the child. In the total education of the child, all the subjects like history, geography, science and language are but tools. These are the means and therefore the children must not be made to fit in such study.</a:t>
            </a:r>
            <a:endParaRPr lang="en-IN" dirty="0"/>
          </a:p>
        </p:txBody>
      </p:sp>
    </p:spTree>
    <p:extLst>
      <p:ext uri="{BB962C8B-B14F-4D97-AF65-F5344CB8AC3E}">
        <p14:creationId xmlns:p14="http://schemas.microsoft.com/office/powerpoint/2010/main" val="4005196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Scope of curriculum</a:t>
            </a:r>
            <a:br>
              <a:rPr lang="en-IN" dirty="0"/>
            </a:br>
            <a:endParaRPr lang="en-IN" dirty="0"/>
          </a:p>
        </p:txBody>
      </p:sp>
      <p:sp>
        <p:nvSpPr>
          <p:cNvPr id="3" name="Content Placeholder 2"/>
          <p:cNvSpPr>
            <a:spLocks noGrp="1"/>
          </p:cNvSpPr>
          <p:nvPr>
            <p:ph idx="1"/>
          </p:nvPr>
        </p:nvSpPr>
        <p:spPr/>
        <p:txBody>
          <a:bodyPr>
            <a:normAutofit/>
          </a:bodyPr>
          <a:lstStyle/>
          <a:p>
            <a:r>
              <a:rPr lang="en-IN" dirty="0"/>
              <a:t>Curriculum attempts to understand the current state of curricular thinking in schools and Universities, to gain a better understanding of all components of Curriculum. </a:t>
            </a:r>
          </a:p>
          <a:p>
            <a:r>
              <a:rPr lang="en-IN" dirty="0"/>
              <a:t>It tries to find out the substance of education that is knowledge, skills and progression and more important aspects in designing a qualitative curriculum. </a:t>
            </a:r>
          </a:p>
        </p:txBody>
      </p:sp>
    </p:spTree>
    <p:extLst>
      <p:ext uri="{BB962C8B-B14F-4D97-AF65-F5344CB8AC3E}">
        <p14:creationId xmlns:p14="http://schemas.microsoft.com/office/powerpoint/2010/main" val="856054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a:t>1) Responsibilities of schools and other educational agencies in bringing about social change </a:t>
            </a:r>
          </a:p>
          <a:p>
            <a:r>
              <a:rPr lang="en-IN" dirty="0"/>
              <a:t>2) Development of broader more meaningful and significant evaluation instruments and their application to curriculum problems </a:t>
            </a:r>
          </a:p>
          <a:p>
            <a:r>
              <a:rPr lang="en-IN" dirty="0"/>
              <a:t>3) Relative effectiveness of different types of curriculum patterns.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b="1" dirty="0"/>
            </a:br>
            <a:endParaRPr lang="en-IN" dirty="0"/>
          </a:p>
        </p:txBody>
      </p:sp>
      <p:sp>
        <p:nvSpPr>
          <p:cNvPr id="3" name="Content Placeholder 2"/>
          <p:cNvSpPr>
            <a:spLocks noGrp="1"/>
          </p:cNvSpPr>
          <p:nvPr>
            <p:ph idx="1"/>
          </p:nvPr>
        </p:nvSpPr>
        <p:spPr/>
        <p:txBody>
          <a:bodyPr>
            <a:normAutofit/>
          </a:bodyPr>
          <a:lstStyle/>
          <a:p>
            <a:r>
              <a:rPr lang="en-IN" dirty="0"/>
              <a:t>4) The effect of administrative and supervisory policies on curriculum. </a:t>
            </a:r>
          </a:p>
          <a:p>
            <a:r>
              <a:rPr lang="en-IN" dirty="0"/>
              <a:t>5) The influence of maturation, growth and development of the child on the scope and sequence of the curriculum and on curriculum policies. </a:t>
            </a:r>
          </a:p>
          <a:p>
            <a:r>
              <a:rPr lang="en-IN" dirty="0"/>
              <a:t>6) Relative merits of various ways of organizing curriculum improvement programs.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a:t>7) Different ways of having educational personnel, pupils, parents and other citizens co participate in curriculum development. </a:t>
            </a:r>
          </a:p>
          <a:p>
            <a:r>
              <a:rPr lang="en-IN" dirty="0"/>
              <a:t>8) Relative helpfulness of different kinds of curriculum bulletins and courses of study. </a:t>
            </a:r>
          </a:p>
          <a:p>
            <a:r>
              <a:rPr lang="en-IN" dirty="0"/>
              <a:t>9) Studies of the needs and problems of society and their relation to the curriculum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Others scope</a:t>
            </a:r>
          </a:p>
        </p:txBody>
      </p:sp>
      <p:sp>
        <p:nvSpPr>
          <p:cNvPr id="3" name="Content Placeholder 2"/>
          <p:cNvSpPr>
            <a:spLocks noGrp="1"/>
          </p:cNvSpPr>
          <p:nvPr>
            <p:ph idx="1"/>
          </p:nvPr>
        </p:nvSpPr>
        <p:spPr/>
        <p:txBody>
          <a:bodyPr>
            <a:normAutofit lnSpcReduction="10000"/>
          </a:bodyPr>
          <a:lstStyle/>
          <a:p>
            <a:r>
              <a:rPr lang="en-IN" dirty="0"/>
              <a:t>Realization of educational objectives.</a:t>
            </a:r>
          </a:p>
          <a:p>
            <a:r>
              <a:rPr lang="en-IN" dirty="0"/>
              <a:t>Proper use of time and energy.</a:t>
            </a:r>
          </a:p>
          <a:p>
            <a:r>
              <a:rPr lang="en-IN" dirty="0"/>
              <a:t>Acquisition of knowledge.</a:t>
            </a:r>
          </a:p>
          <a:p>
            <a:r>
              <a:rPr lang="en-IN" dirty="0"/>
              <a:t>Determining structure of content.</a:t>
            </a:r>
          </a:p>
          <a:p>
            <a:r>
              <a:rPr lang="en-IN" dirty="0"/>
              <a:t>Development of personality.</a:t>
            </a:r>
          </a:p>
          <a:p>
            <a:r>
              <a:rPr lang="en-IN" dirty="0"/>
              <a:t>Preparation of text book.</a:t>
            </a:r>
          </a:p>
          <a:p>
            <a:r>
              <a:rPr lang="en-IN" dirty="0"/>
              <a:t>Conducting examination.</a:t>
            </a:r>
          </a:p>
          <a:p>
            <a:r>
              <a:rPr lang="en-IN" dirty="0"/>
              <a:t>Organizing teaching learning situations.</a:t>
            </a:r>
          </a:p>
          <a:p>
            <a:r>
              <a:rPr lang="en-IN" dirty="0"/>
              <a:t>Decision about instructional methods.</a:t>
            </a:r>
          </a:p>
          <a:p>
            <a:r>
              <a:rPr lang="en-IN" dirty="0"/>
              <a:t>Development of knowledge, skills and attitude.</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Need and importance of curriculum transaction</a:t>
            </a:r>
          </a:p>
        </p:txBody>
      </p:sp>
      <p:sp>
        <p:nvSpPr>
          <p:cNvPr id="3" name="Content Placeholder 2"/>
          <p:cNvSpPr>
            <a:spLocks noGrp="1"/>
          </p:cNvSpPr>
          <p:nvPr>
            <p:ph idx="1"/>
          </p:nvPr>
        </p:nvSpPr>
        <p:spPr/>
        <p:txBody>
          <a:bodyPr>
            <a:normAutofit lnSpcReduction="10000"/>
          </a:bodyPr>
          <a:lstStyle/>
          <a:p>
            <a:endParaRPr lang="en-IN" dirty="0"/>
          </a:p>
          <a:p>
            <a:r>
              <a:rPr lang="en-IN" dirty="0"/>
              <a:t>A Nobel curriculum plays an important role in the development of thinking skills and acquisition of relevant knowledge that learners need to apply in the context of their studies, daily life and career. </a:t>
            </a:r>
          </a:p>
          <a:p>
            <a:endParaRPr lang="en-IN" dirty="0"/>
          </a:p>
          <a:p>
            <a:r>
              <a:rPr lang="en-IN" dirty="0"/>
              <a:t>The main responsibility of Curriculum transaction lies on the teachers and trainers who may use different types of pedagogies so that students can be benefited in gaining knowledge and developing skills.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endParaRPr lang="en-IN" dirty="0"/>
          </a:p>
          <a:p>
            <a:r>
              <a:rPr lang="en-IN" dirty="0"/>
              <a:t>The curriculum is implemented by teachers and depends on the quality of teaching and learning strategies, learning materials and assessment. </a:t>
            </a:r>
          </a:p>
          <a:p>
            <a:endParaRPr lang="en-IN" dirty="0"/>
          </a:p>
          <a:p>
            <a:r>
              <a:rPr lang="en-IN" dirty="0"/>
              <a:t>The set of teaching techniques strongly depends on the instruction form of education. </a:t>
            </a:r>
          </a:p>
          <a:p>
            <a:endParaRPr lang="en-IN" dirty="0"/>
          </a:p>
          <a:p>
            <a:r>
              <a:rPr lang="en-IN" dirty="0"/>
              <a:t>Transaction of Curriculum is a difficult task because it is based on theoretical and practical aspects </a:t>
            </a:r>
          </a:p>
          <a:p>
            <a:endParaRPr lang="en-IN"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116</TotalTime>
  <Words>599</Words>
  <Application>Microsoft Office PowerPoint</Application>
  <PresentationFormat>On-screen Show (4:3)</PresentationFormat>
  <Paragraphs>44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-apple-system</vt:lpstr>
      <vt:lpstr>Trebuchet MS</vt:lpstr>
      <vt:lpstr>Wingdings</vt:lpstr>
      <vt:lpstr>Wingdings 2</vt:lpstr>
      <vt:lpstr>Opulent</vt:lpstr>
      <vt:lpstr>Curriculum Scope </vt:lpstr>
      <vt:lpstr>PowerPoint Presentation</vt:lpstr>
      <vt:lpstr>Scope of curriculum </vt:lpstr>
      <vt:lpstr>PowerPoint Presentation</vt:lpstr>
      <vt:lpstr> </vt:lpstr>
      <vt:lpstr>PowerPoint Presentation</vt:lpstr>
      <vt:lpstr>Others scope</vt:lpstr>
      <vt:lpstr>Need and importance of curriculum transaction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 of curriculum</dc:title>
  <dc:creator>Uttam</dc:creator>
  <cp:lastModifiedBy>Uttam Das</cp:lastModifiedBy>
  <cp:revision>30</cp:revision>
  <dcterms:created xsi:type="dcterms:W3CDTF">2019-09-16T08:03:18Z</dcterms:created>
  <dcterms:modified xsi:type="dcterms:W3CDTF">2022-09-27T07:10:11Z</dcterms:modified>
</cp:coreProperties>
</file>