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1" r:id="rId4"/>
    <p:sldId id="258" r:id="rId5"/>
    <p:sldId id="260" r:id="rId6"/>
    <p:sldId id="259" r:id="rId7"/>
    <p:sldId id="263"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19" name="Footer Placeholder 18"/>
          <p:cNvSpPr>
            <a:spLocks noGrp="1"/>
          </p:cNvSpPr>
          <p:nvPr>
            <p:ph type="ftr" sz="quarter" idx="11"/>
          </p:nvPr>
        </p:nvSpPr>
        <p:spPr/>
        <p:txBody>
          <a:bodyPr/>
          <a:lstStyle/>
          <a:p>
            <a:endParaRPr lang="en-IN" dirty="0"/>
          </a:p>
        </p:txBody>
      </p:sp>
      <p:sp>
        <p:nvSpPr>
          <p:cNvPr id="27" name="Slide Number Placeholder 26"/>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169B213C-534B-445A-AEAC-8FC75C25F556}"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830D6CD-9D4B-4ED1-B7D0-E962895D8A1B}" type="datetimeFigureOut">
              <a:rPr lang="en-US" smtClean="0"/>
              <a:pPr/>
              <a:t>3/17/2022</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a:xfrm>
            <a:off x="8077200" y="6356350"/>
            <a:ext cx="609600" cy="365125"/>
          </a:xfrm>
        </p:spPr>
        <p:txBody>
          <a:bodyPr/>
          <a:lstStyle/>
          <a:p>
            <a:fld id="{169B213C-534B-445A-AEAC-8FC75C25F556}" type="slidenum">
              <a:rPr lang="en-IN" smtClean="0"/>
              <a:pPr/>
              <a:t>‹#›</a:t>
            </a:fld>
            <a:endParaRPr lang="en-IN"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30D6CD-9D4B-4ED1-B7D0-E962895D8A1B}" type="datetimeFigureOut">
              <a:rPr lang="en-US" smtClean="0"/>
              <a:pPr/>
              <a:t>3/17/2022</a:t>
            </a:fld>
            <a:endParaRPr lang="en-IN"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69B213C-534B-445A-AEAC-8FC75C25F556}" type="slidenum">
              <a:rPr lang="en-IN" smtClean="0"/>
              <a:pPr/>
              <a:t>‹#›</a:t>
            </a:fld>
            <a:endParaRPr lang="en-IN"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dirty="0"/>
              <a:t>Instructional objectives (general, specific)</a:t>
            </a:r>
          </a:p>
        </p:txBody>
      </p:sp>
      <p:sp>
        <p:nvSpPr>
          <p:cNvPr id="3" name="Subtitle 2"/>
          <p:cNvSpPr>
            <a:spLocks noGrp="1"/>
          </p:cNvSpPr>
          <p:nvPr>
            <p:ph type="subTitle" idx="1"/>
          </p:nvPr>
        </p:nvSpPr>
        <p:spPr/>
        <p:txBody>
          <a:bodyPr/>
          <a:lstStyle/>
          <a:p>
            <a:r>
              <a:rPr lang="en-IN" dirty="0"/>
              <a:t>Paper – 6-i</a:t>
            </a:r>
          </a:p>
          <a:p>
            <a:r>
              <a:rPr lang="en-IN" dirty="0"/>
              <a:t>Unit-</a:t>
            </a:r>
            <a:r>
              <a:rPr lang="en-IN" dirty="0" err="1"/>
              <a:t>i</a:t>
            </a:r>
            <a:endParaRPr lang="en-IN" dirty="0"/>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Concept of instructional objectives</a:t>
            </a:r>
          </a:p>
        </p:txBody>
      </p:sp>
      <p:sp>
        <p:nvSpPr>
          <p:cNvPr id="3" name="Content Placeholder 2"/>
          <p:cNvSpPr>
            <a:spLocks noGrp="1"/>
          </p:cNvSpPr>
          <p:nvPr>
            <p:ph idx="1"/>
          </p:nvPr>
        </p:nvSpPr>
        <p:spPr/>
        <p:txBody>
          <a:bodyPr>
            <a:normAutofit/>
          </a:bodyPr>
          <a:lstStyle/>
          <a:p>
            <a:pPr>
              <a:buNone/>
            </a:pPr>
            <a:endParaRPr lang="en-IN" dirty="0"/>
          </a:p>
          <a:p>
            <a:pPr>
              <a:buNone/>
            </a:pPr>
            <a:r>
              <a:rPr lang="en-IN" dirty="0"/>
              <a:t>   An </a:t>
            </a:r>
            <a:r>
              <a:rPr lang="en-IN" b="1" dirty="0"/>
              <a:t>instructional objective</a:t>
            </a:r>
            <a:r>
              <a:rPr lang="en-IN" dirty="0"/>
              <a:t> is a statement that will describe what the learner will be able to do after completing the </a:t>
            </a:r>
            <a:r>
              <a:rPr lang="en-IN" b="1" dirty="0"/>
              <a:t>instruction</a:t>
            </a:r>
            <a:r>
              <a:rPr lang="en-IN" dirty="0"/>
              <a:t>. ... </a:t>
            </a:r>
            <a:r>
              <a:rPr lang="en-IN" b="1" dirty="0"/>
              <a:t>Instructional objectives</a:t>
            </a:r>
            <a:r>
              <a:rPr lang="en-IN" dirty="0"/>
              <a:t> are specific, measurable, short-term, observable student behaviours. They indicate the desirable knowledge, skills, or attitudes to be gained.</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Types of instructional objectives</a:t>
            </a:r>
          </a:p>
        </p:txBody>
      </p:sp>
      <p:sp>
        <p:nvSpPr>
          <p:cNvPr id="3" name="Content Placeholder 2"/>
          <p:cNvSpPr>
            <a:spLocks noGrp="1"/>
          </p:cNvSpPr>
          <p:nvPr>
            <p:ph idx="1"/>
          </p:nvPr>
        </p:nvSpPr>
        <p:spPr/>
        <p:txBody>
          <a:bodyPr/>
          <a:lstStyle/>
          <a:p>
            <a:pPr>
              <a:buNone/>
            </a:pPr>
            <a:r>
              <a:rPr lang="en-IN" dirty="0"/>
              <a:t>Instructional objectives are two types------</a:t>
            </a:r>
          </a:p>
          <a:p>
            <a:pPr>
              <a:buFont typeface="Wingdings" pitchFamily="2" charset="2"/>
              <a:buChar char="v"/>
            </a:pPr>
            <a:r>
              <a:rPr lang="en-IN" dirty="0"/>
              <a:t> </a:t>
            </a:r>
            <a:r>
              <a:rPr lang="en-IN" dirty="0">
                <a:solidFill>
                  <a:srgbClr val="FF0000"/>
                </a:solidFill>
              </a:rPr>
              <a:t>general objective-</a:t>
            </a:r>
            <a:r>
              <a:rPr lang="en-IN" dirty="0"/>
              <a:t>--(L-S-R-W)</a:t>
            </a:r>
          </a:p>
          <a:p>
            <a:pPr>
              <a:buFont typeface="Wingdings" pitchFamily="2" charset="2"/>
              <a:buChar char="v"/>
            </a:pPr>
            <a:r>
              <a:rPr lang="en-IN" dirty="0">
                <a:solidFill>
                  <a:srgbClr val="FF0000"/>
                </a:solidFill>
              </a:rPr>
              <a:t>Specific objective-</a:t>
            </a:r>
            <a:r>
              <a:rPr lang="en-IN" dirty="0"/>
              <a:t>--( knowledge, understanding, application and skill)</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General objectives of teaching English</a:t>
            </a:r>
          </a:p>
        </p:txBody>
      </p:sp>
      <p:sp>
        <p:nvSpPr>
          <p:cNvPr id="3" name="Content Placeholder 2"/>
          <p:cNvSpPr>
            <a:spLocks noGrp="1"/>
          </p:cNvSpPr>
          <p:nvPr>
            <p:ph idx="1"/>
          </p:nvPr>
        </p:nvSpPr>
        <p:spPr/>
        <p:txBody>
          <a:bodyPr>
            <a:noAutofit/>
          </a:bodyPr>
          <a:lstStyle/>
          <a:p>
            <a:pPr fontAlgn="base"/>
            <a:endParaRPr lang="en-IN" sz="2000" dirty="0"/>
          </a:p>
          <a:p>
            <a:pPr fontAlgn="base">
              <a:buNone/>
            </a:pPr>
            <a:r>
              <a:rPr lang="en-IN" sz="2000" dirty="0"/>
              <a:t>1 - Develop their intellectual, personal and professional abilities. </a:t>
            </a:r>
          </a:p>
          <a:p>
            <a:pPr fontAlgn="base">
              <a:buNone/>
            </a:pPr>
            <a:r>
              <a:rPr lang="en-IN" sz="2000" dirty="0"/>
              <a:t>2 - Acquire basic language skills   (listening, speaking, reading and writing) in order to communication with speakers of English language. </a:t>
            </a:r>
          </a:p>
          <a:p>
            <a:pPr fontAlgn="base">
              <a:buNone/>
            </a:pPr>
            <a:r>
              <a:rPr lang="en-IN" sz="2000" dirty="0"/>
              <a:t>3 - Acquire the linguistic competence necessarily required in various life situations. </a:t>
            </a:r>
          </a:p>
          <a:p>
            <a:pPr fontAlgn="base">
              <a:buNone/>
            </a:pPr>
            <a:r>
              <a:rPr lang="en-IN" sz="2000" dirty="0"/>
              <a:t>4 - Acquire the linguistic competence required in different professions. </a:t>
            </a:r>
          </a:p>
          <a:p>
            <a:pPr fontAlgn="base">
              <a:buNone/>
            </a:pPr>
            <a:r>
              <a:rPr lang="en-IN" sz="2000" dirty="0"/>
              <a:t>5 - Develop their awareness of the importance of English as a means of international communication. </a:t>
            </a:r>
          </a:p>
          <a:p>
            <a:pPr fontAlgn="base">
              <a:buNone/>
            </a:pPr>
            <a:r>
              <a:rPr lang="en-IN" sz="2000" dirty="0"/>
              <a:t>6 - Develop positive attitudes towards learning English. </a:t>
            </a:r>
          </a:p>
          <a:p>
            <a:pPr fontAlgn="base">
              <a:buNone/>
            </a:pPr>
            <a:r>
              <a:rPr lang="en-IN" sz="2000" dirty="0"/>
              <a:t>7 - Develop the linguistic competence that enables them to be aware of the cultural, economical and social issues of their society in order to contribute in giving solution. </a:t>
            </a:r>
          </a:p>
          <a:p>
            <a:pPr>
              <a:buNone/>
            </a:pPr>
            <a:endParaRPr lang="en-IN" sz="20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00948" cy="225404"/>
          </a:xfrm>
        </p:spPr>
        <p:txBody>
          <a:bodyPr>
            <a:normAutofit fontScale="90000"/>
          </a:bodyPr>
          <a:lstStyle/>
          <a:p>
            <a:endParaRPr lang="en-IN" dirty="0"/>
          </a:p>
        </p:txBody>
      </p:sp>
      <p:sp>
        <p:nvSpPr>
          <p:cNvPr id="3" name="Content Placeholder 2"/>
          <p:cNvSpPr>
            <a:spLocks noGrp="1"/>
          </p:cNvSpPr>
          <p:nvPr>
            <p:ph idx="1"/>
          </p:nvPr>
        </p:nvSpPr>
        <p:spPr>
          <a:xfrm>
            <a:off x="457200" y="714356"/>
            <a:ext cx="8229600" cy="5411807"/>
          </a:xfrm>
        </p:spPr>
        <p:txBody>
          <a:bodyPr>
            <a:normAutofit lnSpcReduction="10000"/>
          </a:bodyPr>
          <a:lstStyle/>
          <a:p>
            <a:pPr fontAlgn="base">
              <a:buNone/>
            </a:pPr>
            <a:r>
              <a:rPr lang="en-IN" dirty="0"/>
              <a:t>8 - Develop the linguistic competence that enables them, in the future</a:t>
            </a:r>
          </a:p>
          <a:p>
            <a:pPr fontAlgn="base">
              <a:buNone/>
            </a:pPr>
            <a:r>
              <a:rPr lang="en-IN" dirty="0"/>
              <a:t>9 - Develop the linguistic competence that enables them, in the future, to present the culture and civilization of their nation. </a:t>
            </a:r>
          </a:p>
          <a:p>
            <a:pPr fontAlgn="base">
              <a:buNone/>
            </a:pPr>
            <a:r>
              <a:rPr lang="en-IN" dirty="0"/>
              <a:t>10 -Benefit from English-speaking nations, in order to enhance the concepts of international  co-operation that develop understanding and respect of cultural differences among  nations. </a:t>
            </a:r>
          </a:p>
          <a:p>
            <a:pPr fontAlgn="base">
              <a:buNone/>
            </a:pPr>
            <a:r>
              <a:rPr lang="en-IN" dirty="0"/>
              <a:t>11 - Acquire the linguistic bases that enable them to participate in transferring  the scientific and technological advances of other nations to their nation.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Specific objectives of teaching English</a:t>
            </a:r>
          </a:p>
        </p:txBody>
      </p:sp>
      <p:sp>
        <p:nvSpPr>
          <p:cNvPr id="3" name="Content Placeholder 2"/>
          <p:cNvSpPr>
            <a:spLocks noGrp="1"/>
          </p:cNvSpPr>
          <p:nvPr>
            <p:ph idx="1"/>
          </p:nvPr>
        </p:nvSpPr>
        <p:spPr/>
        <p:txBody>
          <a:bodyPr>
            <a:normAutofit fontScale="62500" lnSpcReduction="20000"/>
          </a:bodyPr>
          <a:lstStyle/>
          <a:p>
            <a:pPr marL="514350" indent="-514350">
              <a:buAutoNum type="arabicParenR"/>
            </a:pPr>
            <a:r>
              <a:rPr lang="en-IN" dirty="0"/>
              <a:t>Pupils should be able to make simple sentences and statement in English so as to able to express himself through speech and writing.</a:t>
            </a:r>
          </a:p>
          <a:p>
            <a:pPr marL="514350" indent="-514350">
              <a:buAutoNum type="arabicParenR"/>
            </a:pPr>
            <a:r>
              <a:rPr lang="en-IN" dirty="0"/>
              <a:t>Pupils should be able to speak the language with reasonably correct pronunciation and should have command over the language. He should also be able to speak English with due attention to stress and intonation.</a:t>
            </a:r>
          </a:p>
          <a:p>
            <a:pPr marL="514350" indent="-514350">
              <a:buAutoNum type="arabicParenR"/>
            </a:pPr>
            <a:r>
              <a:rPr lang="en-IN" dirty="0"/>
              <a:t>Pupils should able to write English properly. That is, he should use legible and coherent language to use legible marks and punctuation and selling.</a:t>
            </a:r>
          </a:p>
          <a:p>
            <a:pPr marL="514350" indent="-514350">
              <a:buAutoNum type="arabicParenR"/>
            </a:pPr>
            <a:r>
              <a:rPr lang="en-IN" dirty="0"/>
              <a:t>He should be able to respond to short conversation questions and should be able to ask simple question himself</a:t>
            </a:r>
          </a:p>
          <a:p>
            <a:pPr marL="514350" indent="-514350">
              <a:buAutoNum type="arabicParenR"/>
            </a:pPr>
            <a:r>
              <a:rPr lang="en-IN" dirty="0"/>
              <a:t>he should able to read material as may be suitable for his level.</a:t>
            </a:r>
          </a:p>
          <a:p>
            <a:pPr marL="514350" indent="-514350">
              <a:buAutoNum type="arabicParenR"/>
            </a:pPr>
            <a:r>
              <a:rPr lang="en-IN" dirty="0"/>
              <a:t>He should able to mastery in vocabulary as should be available to him at his level.</a:t>
            </a:r>
          </a:p>
          <a:p>
            <a:pPr marL="514350" indent="-514350">
              <a:buAutoNum type="arabicParenR"/>
            </a:pPr>
            <a:r>
              <a:rPr lang="en-IN" dirty="0"/>
              <a:t>He should able to use English as and when he may require in his social circle; as such he should be able to respond to calls, requests, greetings and other social interactions which he is likely to involve himself in his day by day activities. </a:t>
            </a:r>
          </a:p>
          <a:p>
            <a:pPr marL="514350" indent="-514350">
              <a:buAutoNum type="arabicParenR"/>
            </a:pPr>
            <a:r>
              <a:rPr lang="en-IN" sz="2800" dirty="0"/>
              <a:t>8) He should be able to understand English expected of him in the class and society with fluency</a:t>
            </a:r>
          </a:p>
          <a:p>
            <a:pPr marL="514350" indent="-514350">
              <a:buFont typeface="Wingdings 2"/>
              <a:buAutoNum type="arabicParenR"/>
            </a:pPr>
            <a:r>
              <a:rPr lang="en-IN" sz="2800" dirty="0"/>
              <a:t>9) He should be able to acquire abilities as regards conversational English rather than mugging up only the next matter.</a:t>
            </a:r>
          </a:p>
          <a:p>
            <a:pPr marL="514350" indent="-514350">
              <a:buAutoNum type="arabicParenR"/>
            </a:pP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Autofit/>
          </a:bodyPr>
          <a:lstStyle/>
          <a:p>
            <a:pPr>
              <a:buNone/>
            </a:pPr>
            <a:r>
              <a:rPr lang="en-IN" sz="1600" dirty="0"/>
              <a:t>.</a:t>
            </a:r>
          </a:p>
          <a:p>
            <a:pPr>
              <a:buNone/>
            </a:pPr>
            <a:r>
              <a:rPr lang="en-IN" sz="1600" dirty="0"/>
              <a:t>10) A student be able to exercise command over English, use English with reasonable fluency and correctness including the formation of adequate speech habits, proper use of stress, pronunciation, intonation etc.</a:t>
            </a:r>
          </a:p>
          <a:p>
            <a:pPr>
              <a:buNone/>
            </a:pPr>
            <a:r>
              <a:rPr lang="en-IN" sz="1600" dirty="0"/>
              <a:t>11) He should be able to originally think in English rather translating his ideas from his native language.</a:t>
            </a:r>
          </a:p>
          <a:p>
            <a:pPr>
              <a:buNone/>
            </a:pPr>
            <a:r>
              <a:rPr lang="en-IN" sz="1600" dirty="0"/>
              <a:t>He should be able to express himself in the language irrespective of the situation he may be faced with.</a:t>
            </a:r>
          </a:p>
          <a:p>
            <a:pPr>
              <a:buNone/>
            </a:pPr>
            <a:r>
              <a:rPr lang="en-IN" sz="1600" dirty="0"/>
              <a:t>12) He should be able to understand the speech given by him.</a:t>
            </a:r>
          </a:p>
          <a:p>
            <a:pPr>
              <a:buNone/>
            </a:pPr>
            <a:r>
              <a:rPr lang="en-IN" sz="1600" dirty="0"/>
              <a:t>13) He should be able to write and compose his ideas and other requirement in both speech and writing.</a:t>
            </a:r>
          </a:p>
          <a:p>
            <a:pPr>
              <a:buNone/>
            </a:pPr>
            <a:r>
              <a:rPr lang="en-IN" sz="1600" dirty="0"/>
              <a:t>14) He should be able to involve himself in self reading and should be able to understand what he is reading.</a:t>
            </a:r>
          </a:p>
          <a:p>
            <a:pPr>
              <a:buNone/>
            </a:pPr>
            <a:r>
              <a:rPr lang="en-IN" sz="1600" dirty="0"/>
              <a:t>15) He should become proficient at the use of reference materials like dictionaries, vocabularies encyclopaedias etc.</a:t>
            </a:r>
          </a:p>
          <a:p>
            <a:pPr>
              <a:buNone/>
            </a:pPr>
            <a:r>
              <a:rPr lang="en-IN" sz="1600" dirty="0"/>
              <a:t>16) Rhythm , locate words, express imagination or fancy of the poet and make a word picture in his mind</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57200" y="285728"/>
            <a:ext cx="8229600" cy="5840435"/>
          </a:xfrm>
        </p:spPr>
        <p:txBody>
          <a:bodyPr>
            <a:normAutofit/>
          </a:bodyPr>
          <a:lstStyle/>
          <a:p>
            <a:pPr>
              <a:buNone/>
            </a:pPr>
            <a:endParaRPr lang="en-IN" sz="9600" dirty="0"/>
          </a:p>
          <a:p>
            <a:pPr>
              <a:buNone/>
            </a:pPr>
            <a:r>
              <a:rPr lang="en-IN" sz="9600"/>
              <a:t>    Thank </a:t>
            </a:r>
            <a:r>
              <a:rPr lang="en-IN" sz="9600" dirty="0"/>
              <a:t>You</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131</TotalTime>
  <Words>716</Words>
  <Application>Microsoft Office PowerPoint</Application>
  <PresentationFormat>On-screen Show (4:3)</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Constantia</vt:lpstr>
      <vt:lpstr>Wingdings</vt:lpstr>
      <vt:lpstr>Wingdings 2</vt:lpstr>
      <vt:lpstr>Flow</vt:lpstr>
      <vt:lpstr>Instructional objectives (general, specific)</vt:lpstr>
      <vt:lpstr>Concept of instructional objectives</vt:lpstr>
      <vt:lpstr>Types of instructional objectives</vt:lpstr>
      <vt:lpstr>General objectives of teaching English</vt:lpstr>
      <vt:lpstr>PowerPoint Presentation</vt:lpstr>
      <vt:lpstr>Specific objectives of teaching English</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Instructional objectives (general,specific)</dc:title>
  <dc:creator>Uttam</dc:creator>
  <cp:lastModifiedBy>Uttam Das</cp:lastModifiedBy>
  <cp:revision>38</cp:revision>
  <dcterms:created xsi:type="dcterms:W3CDTF">2018-09-20T07:36:11Z</dcterms:created>
  <dcterms:modified xsi:type="dcterms:W3CDTF">2022-03-17T08:26:26Z</dcterms:modified>
</cp:coreProperties>
</file>