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57" r:id="rId14"/>
    <p:sldId id="258" r:id="rId15"/>
    <p:sldId id="259" r:id="rId16"/>
    <p:sldId id="260" r:id="rId17"/>
    <p:sldId id="26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1EDEB1B-40B0-4D91-877C-D8864BA0089D}" type="datetimeFigureOut">
              <a:rPr lang="en-US" smtClean="0"/>
              <a:pPr/>
              <a:t>10/21/2019</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8318787-386B-4D71-B03A-18840974D7A5}"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1EDEB1B-40B0-4D91-877C-D8864BA0089D}" type="datetimeFigureOut">
              <a:rPr lang="en-US" smtClean="0"/>
              <a:pPr/>
              <a:t>10/21/2019</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8318787-386B-4D71-B03A-18840974D7A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1EDEB1B-40B0-4D91-877C-D8864BA0089D}" type="datetimeFigureOut">
              <a:rPr lang="en-US" smtClean="0"/>
              <a:pPr/>
              <a:t>10/21/2019</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8318787-386B-4D71-B03A-18840974D7A5}"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1EDEB1B-40B0-4D91-877C-D8864BA0089D}" type="datetimeFigureOut">
              <a:rPr lang="en-US" smtClean="0"/>
              <a:pPr/>
              <a:t>10/21/2019</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8318787-386B-4D71-B03A-18840974D7A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1EDEB1B-40B0-4D91-877C-D8864BA0089D}" type="datetimeFigureOut">
              <a:rPr lang="en-US" smtClean="0"/>
              <a:pPr/>
              <a:t>10/21/2019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8318787-386B-4D71-B03A-18840974D7A5}"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1EDEB1B-40B0-4D91-877C-D8864BA0089D}" type="datetimeFigureOut">
              <a:rPr lang="en-US" smtClean="0"/>
              <a:pPr/>
              <a:t>10/21/2019</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8318787-386B-4D71-B03A-18840974D7A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smtClean="0"/>
              <a:t>The role of English in the present national context and its place in the secondary school curriculum</a:t>
            </a:r>
            <a:endParaRPr lang="en-IN" dirty="0"/>
          </a:p>
        </p:txBody>
      </p:sp>
      <p:sp>
        <p:nvSpPr>
          <p:cNvPr id="3" name="Subtitle 2"/>
          <p:cNvSpPr>
            <a:spLocks noGrp="1"/>
          </p:cNvSpPr>
          <p:nvPr>
            <p:ph type="subTitle" idx="1"/>
          </p:nvPr>
        </p:nvSpPr>
        <p:spPr/>
        <p:txBody>
          <a:bodyPr/>
          <a:lstStyle/>
          <a:p>
            <a:r>
              <a:rPr lang="en-IN" dirty="0" smtClean="0"/>
              <a:t>Paper -6-i</a:t>
            </a:r>
          </a:p>
          <a:p>
            <a:r>
              <a:rPr lang="en-IN" dirty="0" smtClean="0"/>
              <a:t>Unit - </a:t>
            </a:r>
            <a:r>
              <a:rPr lang="en-IN" dirty="0" err="1" smtClean="0"/>
              <a:t>i</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9218" name="Picture 2" descr="C:\Users\Uttam\Desktop\daily class\role-of-english-in-india-10-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42" name="Picture 2" descr="C:\Users\Uttam\Desktop\daily class\role-of-english-in-india-11-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1266" name="Picture 2" descr="C:\Users\Uttam\Desktop\daily class\role-of-english-in-india-12-638.jpg"/>
          <p:cNvPicPr>
            <a:picLocks noChangeAspect="1" noChangeArrowheads="1"/>
          </p:cNvPicPr>
          <p:nvPr/>
        </p:nvPicPr>
        <p:blipFill>
          <a:blip r:embed="rId2"/>
          <a:srcRect/>
          <a:stretch>
            <a:fillRect/>
          </a:stretch>
        </p:blipFill>
        <p:spPr bwMode="auto">
          <a:xfrm>
            <a:off x="0" y="0"/>
            <a:ext cx="8215338" cy="685799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role of English in the present national context</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Language is intimately tied to man’s feeling and activity. It is bound up with nationality, religion and feelings of self. It is used for work, worship and play by everyone, he be beggar or banker, savage or civilised.</a:t>
            </a:r>
          </a:p>
          <a:p>
            <a:r>
              <a:rPr lang="en-IN" dirty="0" smtClean="0"/>
              <a:t>Languages are important in the life of any nation. The members of a social group need language to communicate with each other and for all social purposes, for public administration, for commerce and industry, for education and so on. </a:t>
            </a:r>
          </a:p>
          <a:p>
            <a:r>
              <a:rPr lang="en-IN" dirty="0" smtClean="0"/>
              <a:t>Ours is a country with Multilingual, Multicultural, pluralistic milieu. An individual can function best through the language which he acquires natively, i.e., the mother tongue. The social aspirations can best be fulfilled when they are allowed to function through the mother tongue. Therefore it is natural to think of mother tongue for the purpose of education. But the necessity to have a common language for interaction has lead to the learning of English.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28"/>
          </a:xfrm>
        </p:spPr>
        <p:txBody>
          <a:bodyPr>
            <a:normAutofit fontScale="90000"/>
          </a:bodyPr>
          <a:lstStyle/>
          <a:p>
            <a:endParaRPr lang="en-IN" dirty="0"/>
          </a:p>
        </p:txBody>
      </p:sp>
      <p:sp>
        <p:nvSpPr>
          <p:cNvPr id="3" name="Content Placeholder 2"/>
          <p:cNvSpPr>
            <a:spLocks noGrp="1"/>
          </p:cNvSpPr>
          <p:nvPr>
            <p:ph idx="1"/>
          </p:nvPr>
        </p:nvSpPr>
        <p:spPr>
          <a:xfrm>
            <a:off x="457200" y="571480"/>
            <a:ext cx="8229600" cy="6143668"/>
          </a:xfrm>
        </p:spPr>
        <p:txBody>
          <a:bodyPr/>
          <a:lstStyle/>
          <a:p>
            <a:pPr marL="514350" indent="-514350">
              <a:buAutoNum type="arabicParenR"/>
            </a:pPr>
            <a:r>
              <a:rPr lang="en-IN" b="1" dirty="0" smtClean="0"/>
              <a:t>STATUS OF ENGLISH IN THE </a:t>
            </a:r>
            <a:r>
              <a:rPr lang="en-IN" sz="4000" b="1" dirty="0" smtClean="0"/>
              <a:t>pre</a:t>
            </a:r>
            <a:r>
              <a:rPr lang="en-IN" b="1" dirty="0" smtClean="0"/>
              <a:t>-INDEPENDENCE ERA</a:t>
            </a:r>
          </a:p>
          <a:p>
            <a:pPr marL="514350" indent="-514350">
              <a:buAutoNum type="arabicParenR"/>
            </a:pPr>
            <a:r>
              <a:rPr lang="en-IN" b="1" dirty="0" smtClean="0"/>
              <a:t>STATUS OF ENGLISH IN POST INDEPENDENCE ERA</a:t>
            </a:r>
          </a:p>
          <a:p>
            <a:pPr marL="514350" indent="-514350">
              <a:buAutoNum type="arabicParenR"/>
            </a:pPr>
            <a:r>
              <a:rPr lang="en-IN" b="1" dirty="0" smtClean="0"/>
              <a:t>STUDIES ON ENGLISH LANGUAGE SITUATION </a:t>
            </a:r>
            <a:r>
              <a:rPr lang="en-IN" b="1" i="1" dirty="0" smtClean="0"/>
              <a:t>AND STATUS.</a:t>
            </a:r>
          </a:p>
          <a:p>
            <a:pPr marL="514350" indent="-514350">
              <a:buAutoNum type="arabicParenR"/>
            </a:pPr>
            <a:r>
              <a:rPr lang="en-IN" b="1" i="1" dirty="0" smtClean="0"/>
              <a:t>English as a link language .</a:t>
            </a:r>
          </a:p>
          <a:p>
            <a:pPr marL="514350" indent="-514350">
              <a:buAutoNum type="arabicParenR"/>
            </a:pPr>
            <a:r>
              <a:rPr lang="en-IN" b="1" i="1" dirty="0" smtClean="0"/>
              <a:t>English as an International link language.</a:t>
            </a:r>
          </a:p>
          <a:p>
            <a:pPr marL="514350" indent="-514350">
              <a:buAutoNum type="arabicParenR"/>
            </a:pPr>
            <a:r>
              <a:rPr lang="en-IN" b="1" i="1" dirty="0" smtClean="0"/>
              <a:t>English as the window of the world.</a:t>
            </a:r>
          </a:p>
          <a:p>
            <a:pPr marL="514350" indent="-514350">
              <a:buAutoNum type="arabicParenR"/>
            </a:pPr>
            <a:r>
              <a:rPr lang="en-IN" b="1" i="1" dirty="0" smtClean="0"/>
              <a:t>English as a library language.</a:t>
            </a:r>
          </a:p>
          <a:p>
            <a:pPr marL="514350" indent="-514350">
              <a:buAutoNum type="arabicParenR"/>
            </a:pPr>
            <a:endParaRPr lang="en-IN"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role and importance of English in India can be summed up as under.</a:t>
            </a:r>
            <a:endParaRPr lang="en-IN" dirty="0"/>
          </a:p>
        </p:txBody>
      </p:sp>
      <p:sp>
        <p:nvSpPr>
          <p:cNvPr id="3" name="Content Placeholder 2"/>
          <p:cNvSpPr>
            <a:spLocks noGrp="1"/>
          </p:cNvSpPr>
          <p:nvPr>
            <p:ph idx="1"/>
          </p:nvPr>
        </p:nvSpPr>
        <p:spPr/>
        <p:txBody>
          <a:bodyPr>
            <a:normAutofit fontScale="70000" lnSpcReduction="20000"/>
          </a:bodyPr>
          <a:lstStyle/>
          <a:p>
            <a:pPr marL="514350" indent="-514350">
              <a:buAutoNum type="arabicParenR"/>
            </a:pPr>
            <a:r>
              <a:rPr lang="en-IN" dirty="0" smtClean="0"/>
              <a:t>English plays vital role in national and contribute to the Indian philosophy of world fraternity.</a:t>
            </a:r>
          </a:p>
          <a:p>
            <a:pPr marL="514350" indent="-514350">
              <a:buAutoNum type="arabicParenR"/>
            </a:pPr>
            <a:r>
              <a:rPr lang="en-IN" dirty="0" smtClean="0"/>
              <a:t>We can communicate with the people of other countries and exchange our thoughts, ideas, feelings, points of view etc. Through English.</a:t>
            </a:r>
          </a:p>
          <a:p>
            <a:pPr marL="514350" indent="-514350">
              <a:buAutoNum type="arabicParenR"/>
            </a:pPr>
            <a:r>
              <a:rPr lang="en-IN" dirty="0" smtClean="0"/>
              <a:t>English language enrich our knowledge in various fields.</a:t>
            </a:r>
          </a:p>
          <a:p>
            <a:pPr marL="514350" indent="-514350">
              <a:buAutoNum type="arabicParenR"/>
            </a:pPr>
            <a:r>
              <a:rPr lang="en-IN" dirty="0" smtClean="0"/>
              <a:t>The study of English language felicitates the relationship between different nations of the worlds and develops international understanding among the people and help in establishment of world peace.</a:t>
            </a:r>
          </a:p>
          <a:p>
            <a:pPr marL="514350" indent="-514350">
              <a:buAutoNum type="arabicParenR"/>
            </a:pPr>
            <a:r>
              <a:rPr lang="en-IN" dirty="0" smtClean="0"/>
              <a:t>Knowledge of English is a passport for employment in foreign countries.</a:t>
            </a:r>
          </a:p>
          <a:p>
            <a:pPr marL="514350" indent="-514350">
              <a:buAutoNum type="arabicParenR"/>
            </a:pPr>
            <a:r>
              <a:rPr lang="en-IN" dirty="0" smtClean="0"/>
              <a:t>English language helps the development of a balanced personality. All the great personalities of the world belonging to various field----- leaders, scientists, philosophers, authors etc. Are the product of English language.</a:t>
            </a:r>
          </a:p>
          <a:p>
            <a:pPr marL="514350" indent="-514350">
              <a:buAutoNum type="arabicParenR"/>
            </a:pPr>
            <a:r>
              <a:rPr lang="en-IN" dirty="0" smtClean="0"/>
              <a:t>Without English we cannot expect development in any field of our life as it is the most developed language of the world.</a:t>
            </a:r>
          </a:p>
          <a:p>
            <a:pPr marL="514350" indent="-514350">
              <a:buAutoNum type="arabicParenR"/>
            </a:pPr>
            <a:r>
              <a:rPr lang="en-IN" dirty="0" smtClean="0"/>
              <a:t>English language helps us promote cultural values.</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Its place in the secondary school curriculum</a:t>
            </a:r>
            <a:endParaRPr lang="en-IN" dirty="0"/>
          </a:p>
        </p:txBody>
      </p:sp>
      <p:sp>
        <p:nvSpPr>
          <p:cNvPr id="3" name="Content Placeholder 2"/>
          <p:cNvSpPr>
            <a:spLocks noGrp="1"/>
          </p:cNvSpPr>
          <p:nvPr>
            <p:ph idx="1"/>
          </p:nvPr>
        </p:nvSpPr>
        <p:spPr/>
        <p:txBody>
          <a:bodyPr>
            <a:normAutofit/>
          </a:bodyPr>
          <a:lstStyle/>
          <a:p>
            <a:pPr>
              <a:buNone/>
            </a:pPr>
            <a:r>
              <a:rPr lang="en-IN" dirty="0" smtClean="0"/>
              <a:t>    After independence the position of English underwent a great change. But it is a matter of deep regret that English cannot occupy the same place in the school curriculum as it did in the past. In the present school curriculum, English is learnt and taught only from the practical point of view and it is not used as a medium of instruction. English is taught as a language of comprehension rather than a literary language.</a:t>
            </a:r>
          </a:p>
          <a:p>
            <a:pPr>
              <a:buNone/>
            </a:pPr>
            <a:endParaRPr lang="en-IN"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57200" y="0"/>
            <a:ext cx="8229600" cy="6126163"/>
          </a:xfrm>
        </p:spPr>
        <p:txBody>
          <a:bodyPr>
            <a:normAutofit/>
          </a:bodyPr>
          <a:lstStyle/>
          <a:p>
            <a:pPr>
              <a:buNone/>
            </a:pPr>
            <a:endParaRPr lang="en-IN" sz="11500" dirty="0" smtClean="0"/>
          </a:p>
          <a:p>
            <a:pPr>
              <a:buNone/>
            </a:pPr>
            <a:r>
              <a:rPr lang="en-IN" sz="11500" smtClean="0"/>
              <a:t>   Thank </a:t>
            </a:r>
            <a:r>
              <a:rPr lang="en-IN" sz="11500" dirty="0" smtClean="0"/>
              <a:t>you</a:t>
            </a:r>
            <a:endParaRPr lang="en-IN" sz="11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1026" name="Picture 2" descr="C:\Users\Uttam\Desktop\daily class\role-of-english-in-india-2-638.jpg"/>
          <p:cNvPicPr>
            <a:picLocks noGrp="1" noChangeAspect="1" noChangeArrowheads="1"/>
          </p:cNvPicPr>
          <p:nvPr>
            <p:ph idx="1"/>
          </p:nvPr>
        </p:nvPicPr>
        <p:blipFill>
          <a:blip r:embed="rId2"/>
          <a:srcRect/>
          <a:stretch>
            <a:fillRect/>
          </a:stretch>
        </p:blipFill>
        <p:spPr bwMode="auto">
          <a:xfrm>
            <a:off x="0" y="0"/>
            <a:ext cx="8215337"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descr="C:\Users\Uttam\Desktop\daily class\role-of-english-in-india-3-638.jpg"/>
          <p:cNvPicPr>
            <a:picLocks noGrp="1" noChangeAspect="1" noChangeArrowheads="1"/>
          </p:cNvPicPr>
          <p:nvPr>
            <p:ph idx="1"/>
          </p:nvPr>
        </p:nvPicPr>
        <p:blipFill>
          <a:blip r:embed="rId2"/>
          <a:srcRect/>
          <a:stretch>
            <a:fillRect/>
          </a:stretch>
        </p:blipFill>
        <p:spPr bwMode="auto">
          <a:xfrm>
            <a:off x="0" y="0"/>
            <a:ext cx="8215337"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3074" name="Picture 2" descr="C:\Users\Uttam\Desktop\daily class\role-of-english-in-india-4-638.jpg"/>
          <p:cNvPicPr>
            <a:picLocks noChangeAspect="1" noChangeArrowheads="1"/>
          </p:cNvPicPr>
          <p:nvPr/>
        </p:nvPicPr>
        <p:blipFill>
          <a:blip r:embed="rId2"/>
          <a:srcRect/>
          <a:stretch>
            <a:fillRect/>
          </a:stretch>
        </p:blipFill>
        <p:spPr bwMode="auto">
          <a:xfrm>
            <a:off x="0" y="0"/>
            <a:ext cx="8143899" cy="685799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4098" name="Picture 2" descr="C:\Users\Uttam\Desktop\daily class\role-of-english-in-india-5-638.jpg"/>
          <p:cNvPicPr>
            <a:picLocks noChangeAspect="1" noChangeArrowheads="1"/>
          </p:cNvPicPr>
          <p:nvPr/>
        </p:nvPicPr>
        <p:blipFill>
          <a:blip r:embed="rId2"/>
          <a:srcRect/>
          <a:stretch>
            <a:fillRect/>
          </a:stretch>
        </p:blipFill>
        <p:spPr bwMode="auto">
          <a:xfrm>
            <a:off x="0" y="0"/>
            <a:ext cx="8358213" cy="685799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5122" name="Picture 2" descr="C:\Users\Uttam\Desktop\daily class\role-of-english-in-india-6-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6146" name="Picture 2" descr="C:\Users\Uttam\Desktop\daily class\role-of-english-in-india-7-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7170" name="Picture 2" descr="C:\Users\Uttam\Desktop\daily class\role-of-english-in-india-8-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8194" name="Picture 2" descr="C:\Users\Uttam\Desktop\daily class\role-of-english-in-india-9-638.jpg"/>
          <p:cNvPicPr>
            <a:picLocks noChangeAspect="1" noChangeArrowheads="1"/>
          </p:cNvPicPr>
          <p:nvPr/>
        </p:nvPicPr>
        <p:blipFill>
          <a:blip r:embed="rId2"/>
          <a:srcRect/>
          <a:stretch>
            <a:fillRect/>
          </a:stretch>
        </p:blipFill>
        <p:spPr bwMode="auto">
          <a:xfrm>
            <a:off x="0" y="0"/>
            <a:ext cx="8215337" cy="6857999"/>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106</TotalTime>
  <Words>519</Words>
  <Application>Microsoft Office PowerPoint</Application>
  <PresentationFormat>On-screen Show (4:3)</PresentationFormat>
  <Paragraphs>27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Opulent</vt:lpstr>
      <vt:lpstr>The role of English in the present national context and its place in the secondary school curriculum</vt:lpstr>
      <vt:lpstr>Slide 2</vt:lpstr>
      <vt:lpstr>Slide 3</vt:lpstr>
      <vt:lpstr>Slide 4</vt:lpstr>
      <vt:lpstr>Slide 5</vt:lpstr>
      <vt:lpstr>Slide 6</vt:lpstr>
      <vt:lpstr>Slide 7</vt:lpstr>
      <vt:lpstr>Slide 8</vt:lpstr>
      <vt:lpstr>Slide 9</vt:lpstr>
      <vt:lpstr>Slide 10</vt:lpstr>
      <vt:lpstr>Slide 11</vt:lpstr>
      <vt:lpstr>Slide 12</vt:lpstr>
      <vt:lpstr>The role of English in the present national context</vt:lpstr>
      <vt:lpstr>Slide 14</vt:lpstr>
      <vt:lpstr>The role and importance of English in India can be summed up as under.</vt:lpstr>
      <vt:lpstr>Its place in the secondary school curriculum</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English in the present national context and its place in the secondary school curriculum</dc:title>
  <dc:creator>Uttam</dc:creator>
  <cp:lastModifiedBy>Uttam</cp:lastModifiedBy>
  <cp:revision>19</cp:revision>
  <dcterms:created xsi:type="dcterms:W3CDTF">2018-09-20T07:33:04Z</dcterms:created>
  <dcterms:modified xsi:type="dcterms:W3CDTF">2019-10-21T08:24:43Z</dcterms:modified>
</cp:coreProperties>
</file>