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74BD094B-46A1-484A-972A-203CC05EC95E}" type="datetimeFigureOut">
              <a:rPr lang="en-US" smtClean="0"/>
              <a:pPr/>
              <a:t>10/31/2023</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a:lstStyle/>
          <a:p>
            <a:fld id="{30AD7CB8-5EA9-49C7-99C7-60D71C929377}" type="slidenum">
              <a:rPr lang="en-IN" smtClean="0"/>
              <a:pPr/>
              <a:t>‹#›</a:t>
            </a:fld>
            <a:endParaRPr lang="en-IN"/>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BD094B-46A1-484A-972A-203CC05EC95E}" type="datetimeFigureOut">
              <a:rPr lang="en-US" smtClean="0"/>
              <a:pPr/>
              <a:t>10/31/2023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AD7CB8-5EA9-49C7-99C7-60D71C929377}"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BD094B-46A1-484A-972A-203CC05EC95E}" type="datetimeFigureOut">
              <a:rPr lang="en-US" smtClean="0"/>
              <a:pPr/>
              <a:t>10/31/2023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AD7CB8-5EA9-49C7-99C7-60D71C929377}"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BD094B-46A1-484A-972A-203CC05EC95E}" type="datetimeFigureOut">
              <a:rPr lang="en-US" smtClean="0"/>
              <a:pPr/>
              <a:t>10/31/2023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AD7CB8-5EA9-49C7-99C7-60D71C929377}"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4BD094B-46A1-484A-972A-203CC05EC95E}" type="datetimeFigureOut">
              <a:rPr lang="en-US" smtClean="0"/>
              <a:pPr/>
              <a:t>10/31/2023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AD7CB8-5EA9-49C7-99C7-60D71C929377}" type="slidenum">
              <a:rPr lang="en-IN" smtClean="0"/>
              <a:pPr/>
              <a:t>‹#›</a:t>
            </a:fld>
            <a:endParaRPr lang="en-IN"/>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4BD094B-46A1-484A-972A-203CC05EC95E}" type="datetimeFigureOut">
              <a:rPr lang="en-US" smtClean="0"/>
              <a:pPr/>
              <a:t>10/31/2023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0AD7CB8-5EA9-49C7-99C7-60D71C929377}"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4BD094B-46A1-484A-972A-203CC05EC95E}" type="datetimeFigureOut">
              <a:rPr lang="en-US" smtClean="0"/>
              <a:pPr/>
              <a:t>10/31/2023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0AD7CB8-5EA9-49C7-99C7-60D71C929377}" type="slidenum">
              <a:rPr lang="en-IN" smtClean="0"/>
              <a:pPr/>
              <a:t>‹#›</a:t>
            </a:fld>
            <a:endParaRPr lang="en-IN"/>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a:t>Click to edit Master title style</a:t>
            </a:r>
          </a:p>
        </p:txBody>
      </p:sp>
      <p:sp>
        <p:nvSpPr>
          <p:cNvPr id="3" name="Date Placeholder 2"/>
          <p:cNvSpPr>
            <a:spLocks noGrp="1"/>
          </p:cNvSpPr>
          <p:nvPr>
            <p:ph type="dt" sz="half" idx="10"/>
          </p:nvPr>
        </p:nvSpPr>
        <p:spPr/>
        <p:txBody>
          <a:bodyPr/>
          <a:lstStyle/>
          <a:p>
            <a:fld id="{74BD094B-46A1-484A-972A-203CC05EC95E}" type="datetimeFigureOut">
              <a:rPr lang="en-US" smtClean="0"/>
              <a:pPr/>
              <a:t>10/31/2023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0AD7CB8-5EA9-49C7-99C7-60D71C929377}"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D094B-46A1-484A-972A-203CC05EC95E}" type="datetimeFigureOut">
              <a:rPr lang="en-US" smtClean="0"/>
              <a:pPr/>
              <a:t>10/31/2023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0AD7CB8-5EA9-49C7-99C7-60D71C929377}"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4BD094B-46A1-484A-972A-203CC05EC95E}" type="datetimeFigureOut">
              <a:rPr lang="en-US" smtClean="0"/>
              <a:pPr/>
              <a:t>10/31/2023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0AD7CB8-5EA9-49C7-99C7-60D71C929377}"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74BD094B-46A1-484A-972A-203CC05EC95E}" type="datetimeFigureOut">
              <a:rPr lang="en-US" smtClean="0"/>
              <a:pPr/>
              <a:t>10/31/2023</a:t>
            </a:fld>
            <a:endParaRPr lang="en-IN"/>
          </a:p>
        </p:txBody>
      </p:sp>
      <p:sp>
        <p:nvSpPr>
          <p:cNvPr id="6" name="Footer Placeholder 5"/>
          <p:cNvSpPr>
            <a:spLocks noGrp="1"/>
          </p:cNvSpPr>
          <p:nvPr>
            <p:ph type="ftr" sz="quarter" idx="11"/>
          </p:nvPr>
        </p:nvSpPr>
        <p:spPr>
          <a:xfrm>
            <a:off x="914400" y="55499"/>
            <a:ext cx="5562600" cy="365125"/>
          </a:xfrm>
        </p:spPr>
        <p:txBody>
          <a:bodyPr/>
          <a:lstStyle/>
          <a:p>
            <a:endParaRPr lang="en-IN"/>
          </a:p>
        </p:txBody>
      </p:sp>
      <p:sp>
        <p:nvSpPr>
          <p:cNvPr id="7" name="Slide Number Placeholder 6"/>
          <p:cNvSpPr>
            <a:spLocks noGrp="1"/>
          </p:cNvSpPr>
          <p:nvPr>
            <p:ph type="sldNum" sz="quarter" idx="12"/>
          </p:nvPr>
        </p:nvSpPr>
        <p:spPr>
          <a:xfrm>
            <a:off x="8610600" y="55499"/>
            <a:ext cx="457200" cy="365125"/>
          </a:xfrm>
        </p:spPr>
        <p:txBody>
          <a:bodyPr/>
          <a:lstStyle/>
          <a:p>
            <a:fld id="{30AD7CB8-5EA9-49C7-99C7-60D71C929377}"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74BD094B-46A1-484A-972A-203CC05EC95E}" type="datetimeFigureOut">
              <a:rPr lang="en-US" smtClean="0"/>
              <a:pPr/>
              <a:t>10/31/2023</a:t>
            </a:fld>
            <a:endParaRPr lang="en-IN"/>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IN"/>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30AD7CB8-5EA9-49C7-99C7-60D71C929377}" type="slidenum">
              <a:rPr lang="en-IN" smtClean="0"/>
              <a:pPr/>
              <a:t>‹#›</a:t>
            </a:fld>
            <a:endParaRPr lang="en-IN"/>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b="1" dirty="0"/>
              <a:t>Objectives and scope of teaching English at the </a:t>
            </a:r>
            <a:r>
              <a:rPr lang="en-IN" dirty="0"/>
              <a:t>secondary</a:t>
            </a:r>
            <a:r>
              <a:rPr lang="en-IN" b="1" dirty="0"/>
              <a:t> level</a:t>
            </a:r>
          </a:p>
        </p:txBody>
      </p:sp>
      <p:sp>
        <p:nvSpPr>
          <p:cNvPr id="3" name="Subtitle 2"/>
          <p:cNvSpPr>
            <a:spLocks noGrp="1"/>
          </p:cNvSpPr>
          <p:nvPr>
            <p:ph type="subTitle" idx="1"/>
          </p:nvPr>
        </p:nvSpPr>
        <p:spPr/>
        <p:txBody>
          <a:bodyPr>
            <a:noAutofit/>
          </a:bodyPr>
          <a:lstStyle/>
          <a:p>
            <a:r>
              <a:rPr lang="en-IN" sz="4800" dirty="0"/>
              <a:t>Paper- 6-I (b-Teaching </a:t>
            </a:r>
            <a:r>
              <a:rPr lang="en-IN" sz="4800"/>
              <a:t>of English)</a:t>
            </a:r>
            <a:endParaRPr lang="en-IN" sz="4800" dirty="0"/>
          </a:p>
          <a:p>
            <a:r>
              <a:rPr lang="en-IN" sz="4800" dirty="0"/>
              <a:t>Unit- </a:t>
            </a:r>
            <a:r>
              <a:rPr lang="en-IN" sz="4800" dirty="0" err="1"/>
              <a:t>i</a:t>
            </a:r>
            <a:endParaRPr lang="en-IN"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147E2-5C83-26FB-E148-6CAD2FE3CFD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F1593E8-833A-8103-9F01-2BC205BBC2E2}"/>
              </a:ext>
            </a:extLst>
          </p:cNvPr>
          <p:cNvSpPr>
            <a:spLocks noGrp="1"/>
          </p:cNvSpPr>
          <p:nvPr>
            <p:ph idx="1"/>
          </p:nvPr>
        </p:nvSpPr>
        <p:spPr/>
        <p:txBody>
          <a:bodyPr>
            <a:normAutofit fontScale="77500" lnSpcReduction="20000"/>
          </a:bodyPr>
          <a:lstStyle/>
          <a:p>
            <a:r>
              <a:rPr lang="en-US" dirty="0">
                <a:solidFill>
                  <a:srgbClr val="00B0F0"/>
                </a:solidFill>
              </a:rPr>
              <a:t>Critical Thinking and Analysis: </a:t>
            </a:r>
            <a:r>
              <a:rPr lang="en-US" dirty="0"/>
              <a:t>To develop critical thinking skills by analyzing literature, arguments, and various forms of media, fostering the ability to evaluate information critically.</a:t>
            </a:r>
          </a:p>
          <a:p>
            <a:endParaRPr lang="en-US" dirty="0"/>
          </a:p>
          <a:p>
            <a:r>
              <a:rPr lang="en-US" dirty="0">
                <a:solidFill>
                  <a:srgbClr val="00B0F0"/>
                </a:solidFill>
              </a:rPr>
              <a:t>Creativity and Expressiveness: </a:t>
            </a:r>
            <a:r>
              <a:rPr lang="en-US" dirty="0"/>
              <a:t>To encourage students to use English as a medium for creative expression through poetry, creative writing, and other forms of artistic communication.</a:t>
            </a:r>
          </a:p>
          <a:p>
            <a:endParaRPr lang="en-US" dirty="0"/>
          </a:p>
          <a:p>
            <a:r>
              <a:rPr lang="en-US" dirty="0">
                <a:solidFill>
                  <a:srgbClr val="00B0F0"/>
                </a:solidFill>
              </a:rPr>
              <a:t>Digital Literacy: </a:t>
            </a:r>
            <a:r>
              <a:rPr lang="en-US" dirty="0"/>
              <a:t>To equip students with the skills to navigate and evaluate digital texts and media, promoting responsible online communication and research.</a:t>
            </a:r>
            <a:endParaRPr lang="en-IN" dirty="0"/>
          </a:p>
        </p:txBody>
      </p:sp>
    </p:spTree>
    <p:extLst>
      <p:ext uri="{BB962C8B-B14F-4D97-AF65-F5344CB8AC3E}">
        <p14:creationId xmlns:p14="http://schemas.microsoft.com/office/powerpoint/2010/main" val="1997536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07ABB-9A3C-8FC1-06A0-A6F72828264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2E59474-A371-4664-2EAA-9B1F17680B8C}"/>
              </a:ext>
            </a:extLst>
          </p:cNvPr>
          <p:cNvSpPr>
            <a:spLocks noGrp="1"/>
          </p:cNvSpPr>
          <p:nvPr>
            <p:ph idx="1"/>
          </p:nvPr>
        </p:nvSpPr>
        <p:spPr/>
        <p:txBody>
          <a:bodyPr>
            <a:normAutofit fontScale="70000" lnSpcReduction="20000"/>
          </a:bodyPr>
          <a:lstStyle/>
          <a:p>
            <a:r>
              <a:rPr lang="en-US" dirty="0">
                <a:solidFill>
                  <a:srgbClr val="00B0F0"/>
                </a:solidFill>
              </a:rPr>
              <a:t>Global Communication: </a:t>
            </a:r>
            <a:r>
              <a:rPr lang="en-US" dirty="0"/>
              <a:t>To prepare students for effective communication in a global context, where English is often used as a lingua franca for international business and diplomacy.</a:t>
            </a:r>
          </a:p>
          <a:p>
            <a:endParaRPr lang="en-US" dirty="0"/>
          </a:p>
          <a:p>
            <a:r>
              <a:rPr lang="en-US" dirty="0">
                <a:solidFill>
                  <a:srgbClr val="00B0F0"/>
                </a:solidFill>
              </a:rPr>
              <a:t>Career Opportunities: </a:t>
            </a:r>
            <a:r>
              <a:rPr lang="en-US" dirty="0"/>
              <a:t>To provide students with the language skills necessary for pursuing higher education and various career paths, including those that require proficiency in English.</a:t>
            </a:r>
          </a:p>
          <a:p>
            <a:endParaRPr lang="en-US" dirty="0"/>
          </a:p>
          <a:p>
            <a:r>
              <a:rPr lang="en-US" dirty="0">
                <a:solidFill>
                  <a:srgbClr val="00B0F0"/>
                </a:solidFill>
              </a:rPr>
              <a:t>Empowering Students: </a:t>
            </a:r>
            <a:r>
              <a:rPr lang="en-US" dirty="0"/>
              <a:t>To empower students to express their thoughts, ideas, and concerns in English, enabling them to participate actively in society and advocate for themselves.</a:t>
            </a:r>
          </a:p>
          <a:p>
            <a:endParaRPr lang="en-US" dirty="0"/>
          </a:p>
          <a:p>
            <a:r>
              <a:rPr lang="en-US" dirty="0">
                <a:solidFill>
                  <a:srgbClr val="00B0F0"/>
                </a:solidFill>
              </a:rPr>
              <a:t>Cultural and Social Integration: </a:t>
            </a:r>
            <a:r>
              <a:rPr lang="en-US" dirty="0"/>
              <a:t>To help non-native English speakers integrate into English-speaking communities and engage with the broader world.</a:t>
            </a:r>
            <a:endParaRPr lang="en-IN" dirty="0"/>
          </a:p>
        </p:txBody>
      </p:sp>
    </p:spTree>
    <p:extLst>
      <p:ext uri="{BB962C8B-B14F-4D97-AF65-F5344CB8AC3E}">
        <p14:creationId xmlns:p14="http://schemas.microsoft.com/office/powerpoint/2010/main" val="2027939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9186B-82EC-52CA-C5D1-C8562FF82F5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3BBC346-3924-9288-1250-052A88807F79}"/>
              </a:ext>
            </a:extLst>
          </p:cNvPr>
          <p:cNvSpPr>
            <a:spLocks noGrp="1"/>
          </p:cNvSpPr>
          <p:nvPr>
            <p:ph idx="1"/>
          </p:nvPr>
        </p:nvSpPr>
        <p:spPr/>
        <p:txBody>
          <a:bodyPr>
            <a:normAutofit fontScale="85000" lnSpcReduction="10000"/>
          </a:bodyPr>
          <a:lstStyle/>
          <a:p>
            <a:r>
              <a:rPr lang="en-US" dirty="0">
                <a:solidFill>
                  <a:srgbClr val="00B0F0"/>
                </a:solidFill>
              </a:rPr>
              <a:t>Personal Development: </a:t>
            </a:r>
            <a:r>
              <a:rPr lang="en-US" dirty="0"/>
              <a:t>To foster personal growth and confidence in students, enabling them to become more self-assured and effective communicators.</a:t>
            </a:r>
          </a:p>
          <a:p>
            <a:endParaRPr lang="en-US" dirty="0"/>
          </a:p>
          <a:p>
            <a:r>
              <a:rPr lang="en-US" dirty="0"/>
              <a:t>These objectives aim to provide students with a well-rounded English education that goes beyond language skills and encompasses broader personal and cultural development. The specific objectives may vary depending on the educational system, the students' age and language proficiency, and the educational goals of the institution.</a:t>
            </a:r>
            <a:endParaRPr lang="en-IN" dirty="0"/>
          </a:p>
        </p:txBody>
      </p:sp>
    </p:spTree>
    <p:extLst>
      <p:ext uri="{BB962C8B-B14F-4D97-AF65-F5344CB8AC3E}">
        <p14:creationId xmlns:p14="http://schemas.microsoft.com/office/powerpoint/2010/main" val="2438357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a:p>
          <a:p>
            <a:endParaRPr lang="en-IN" dirty="0"/>
          </a:p>
          <a:p>
            <a:endParaRPr lang="en-IN" dirty="0"/>
          </a:p>
          <a:p>
            <a:pPr>
              <a:buNone/>
            </a:pPr>
            <a:r>
              <a:rPr lang="en-IN" sz="6600"/>
              <a:t>          Thank </a:t>
            </a:r>
            <a:r>
              <a:rPr lang="en-IN" sz="6600" dirty="0"/>
              <a:t>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Objectives of teaching English </a:t>
            </a:r>
          </a:p>
        </p:txBody>
      </p:sp>
      <p:sp>
        <p:nvSpPr>
          <p:cNvPr id="3" name="Content Placeholder 2"/>
          <p:cNvSpPr>
            <a:spLocks noGrp="1"/>
          </p:cNvSpPr>
          <p:nvPr>
            <p:ph idx="1"/>
          </p:nvPr>
        </p:nvSpPr>
        <p:spPr/>
        <p:txBody>
          <a:bodyPr/>
          <a:lstStyle/>
          <a:p>
            <a:pPr>
              <a:buNone/>
            </a:pPr>
            <a:r>
              <a:rPr lang="en-IN" dirty="0"/>
              <a:t>   The success of the teaching process depends upon how far the teacher fixes up the aims and objectives of teaching properly. Aims and objectives of the language teaching behavioural  changes in the students. Without the knowledge of aims and objectives a teacher like a passenger who does not know where he want to go and can’t  teach a lesson efficiently.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IN" b="1" dirty="0"/>
              <a:t>To enable the students to understand English when spoken (listening)</a:t>
            </a:r>
          </a:p>
          <a:p>
            <a:r>
              <a:rPr lang="en-IN" b="1" dirty="0"/>
              <a:t>To enable the students to speak English correctly (speaking)</a:t>
            </a:r>
          </a:p>
          <a:p>
            <a:r>
              <a:rPr lang="en-IN" b="1" dirty="0"/>
              <a:t>To enable the students to read English with proper pauses and stress (reading)</a:t>
            </a:r>
          </a:p>
          <a:p>
            <a:r>
              <a:rPr lang="en-IN" b="1" dirty="0"/>
              <a:t>To enable the students to write English correctly  (writing)</a:t>
            </a:r>
          </a:p>
          <a:p>
            <a:endParaRPr lang="en-IN"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28"/>
            <a:ext cx="8229600" cy="1071570"/>
          </a:xfrm>
        </p:spPr>
        <p:txBody>
          <a:bodyPr>
            <a:normAutofit fontScale="90000"/>
          </a:bodyPr>
          <a:lstStyle/>
          <a:p>
            <a:r>
              <a:rPr lang="en-IN" b="1" dirty="0"/>
              <a:t> </a:t>
            </a:r>
            <a:br>
              <a:rPr lang="en-IN" b="1" dirty="0"/>
            </a:br>
            <a:r>
              <a:rPr lang="en-IN" b="1" dirty="0"/>
              <a:t> 1. To enable the students to understand English when spoken</a:t>
            </a:r>
            <a:br>
              <a:rPr lang="en-IN" dirty="0"/>
            </a:br>
            <a:endParaRPr lang="en-IN" dirty="0"/>
          </a:p>
        </p:txBody>
      </p:sp>
      <p:sp>
        <p:nvSpPr>
          <p:cNvPr id="3" name="Content Placeholder 2"/>
          <p:cNvSpPr>
            <a:spLocks noGrp="1"/>
          </p:cNvSpPr>
          <p:nvPr>
            <p:ph idx="1"/>
          </p:nvPr>
        </p:nvSpPr>
        <p:spPr>
          <a:xfrm>
            <a:off x="457200" y="2071678"/>
            <a:ext cx="8229600" cy="4643470"/>
          </a:xfrm>
        </p:spPr>
        <p:txBody>
          <a:bodyPr>
            <a:normAutofit/>
          </a:bodyPr>
          <a:lstStyle/>
          <a:p>
            <a:pPr marL="514350" indent="-514350"/>
            <a:endParaRPr lang="en-IN" dirty="0"/>
          </a:p>
          <a:p>
            <a:pPr marL="514350" indent="-514350"/>
            <a:r>
              <a:rPr lang="en-IN" dirty="0"/>
              <a:t>Oral way teaching</a:t>
            </a:r>
          </a:p>
          <a:p>
            <a:pPr marL="514350" indent="-514350"/>
            <a:r>
              <a:rPr lang="en-IN" dirty="0"/>
              <a:t>Use of play way method.</a:t>
            </a:r>
          </a:p>
          <a:p>
            <a:pPr marL="514350" indent="-514350"/>
            <a:r>
              <a:rPr lang="en-IN" dirty="0"/>
              <a:t>Use of direct method.</a:t>
            </a:r>
          </a:p>
          <a:p>
            <a:pPr marL="514350" indent="-514350"/>
            <a:r>
              <a:rPr lang="en-IN" dirty="0"/>
              <a:t>Uses of tape recorder, lingua phone, video, radio etc.</a:t>
            </a:r>
          </a:p>
          <a:p>
            <a:pPr marL="514350" indent="-514350"/>
            <a:r>
              <a:rPr lang="en-IN" dirty="0"/>
              <a:t>The knowledge of the sound system should be given to the pupils</a:t>
            </a:r>
          </a:p>
          <a:p>
            <a:pPr>
              <a:buNone/>
            </a:pP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416738"/>
          </a:xfrm>
        </p:spPr>
        <p:txBody>
          <a:bodyPr>
            <a:noAutofit/>
          </a:bodyPr>
          <a:lstStyle/>
          <a:p>
            <a:r>
              <a:rPr lang="en-IN" sz="3600" b="1" dirty="0"/>
              <a:t>2. To enable the students to speak English correctly</a:t>
            </a:r>
            <a:br>
              <a:rPr lang="en-IN" sz="3600" b="1" dirty="0"/>
            </a:br>
            <a:endParaRPr lang="en-IN" sz="3600" b="1" dirty="0"/>
          </a:p>
        </p:txBody>
      </p:sp>
      <p:sp>
        <p:nvSpPr>
          <p:cNvPr id="3" name="Content Placeholder 2"/>
          <p:cNvSpPr>
            <a:spLocks noGrp="1"/>
          </p:cNvSpPr>
          <p:nvPr>
            <p:ph idx="1"/>
          </p:nvPr>
        </p:nvSpPr>
        <p:spPr>
          <a:xfrm>
            <a:off x="914400" y="1714488"/>
            <a:ext cx="7772400" cy="4641072"/>
          </a:xfrm>
        </p:spPr>
        <p:txBody>
          <a:bodyPr>
            <a:normAutofit fontScale="92500"/>
          </a:bodyPr>
          <a:lstStyle/>
          <a:p>
            <a:r>
              <a:rPr lang="en-IN" dirty="0"/>
              <a:t>Students must be given more opportunities to speak English</a:t>
            </a:r>
          </a:p>
          <a:p>
            <a:r>
              <a:rPr lang="en-IN" dirty="0"/>
              <a:t>Students should be asked questions to answer</a:t>
            </a:r>
          </a:p>
          <a:p>
            <a:r>
              <a:rPr lang="en-IN" dirty="0"/>
              <a:t>Drills and practices</a:t>
            </a:r>
          </a:p>
          <a:p>
            <a:r>
              <a:rPr lang="en-IN" dirty="0"/>
              <a:t>Practice of correct pronunciation</a:t>
            </a:r>
          </a:p>
          <a:p>
            <a:r>
              <a:rPr lang="en-IN" dirty="0"/>
              <a:t>Organization of conversation, debates and language game</a:t>
            </a:r>
          </a:p>
          <a:p>
            <a:r>
              <a:rPr lang="en-IN" dirty="0"/>
              <a:t>Teacher’s speaking English must be good model to the students. </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42852"/>
            <a:ext cx="7772400" cy="1283612"/>
          </a:xfrm>
        </p:spPr>
        <p:txBody>
          <a:bodyPr>
            <a:normAutofit fontScale="90000"/>
          </a:bodyPr>
          <a:lstStyle/>
          <a:p>
            <a:r>
              <a:rPr lang="en-IN" b="1" dirty="0"/>
              <a:t>3. To enable the students to read English with proper pauses and stress</a:t>
            </a:r>
          </a:p>
        </p:txBody>
      </p:sp>
      <p:sp>
        <p:nvSpPr>
          <p:cNvPr id="3" name="Content Placeholder 2"/>
          <p:cNvSpPr>
            <a:spLocks noGrp="1"/>
          </p:cNvSpPr>
          <p:nvPr>
            <p:ph idx="1"/>
          </p:nvPr>
        </p:nvSpPr>
        <p:spPr>
          <a:xfrm>
            <a:off x="914400" y="1783560"/>
            <a:ext cx="7772400" cy="5074440"/>
          </a:xfrm>
        </p:spPr>
        <p:txBody>
          <a:bodyPr>
            <a:normAutofit fontScale="85000" lnSpcReduction="20000"/>
          </a:bodyPr>
          <a:lstStyle/>
          <a:p>
            <a:r>
              <a:rPr lang="en-IN" dirty="0"/>
              <a:t>Teacher should read any topic properly and correctly as his reading serves as a model to the students.</a:t>
            </a:r>
          </a:p>
          <a:p>
            <a:r>
              <a:rPr lang="en-IN" dirty="0"/>
              <a:t>Various types of drilling of vocabulary should be given in the class.</a:t>
            </a:r>
          </a:p>
          <a:p>
            <a:r>
              <a:rPr lang="en-IN" dirty="0"/>
              <a:t>Teacher should give the pupils the knowledge of the pronunciation, stress and intonation which will help them to read properly and correctly</a:t>
            </a:r>
          </a:p>
          <a:p>
            <a:r>
              <a:rPr lang="en-IN"/>
              <a:t>The teacher </a:t>
            </a:r>
            <a:r>
              <a:rPr lang="en-IN" dirty="0"/>
              <a:t>should write the vocabulary and sentences  on the black board and ask them to read.</a:t>
            </a:r>
          </a:p>
          <a:p>
            <a:r>
              <a:rPr lang="en-IN" dirty="0"/>
              <a:t>Students should be given more opportunities to read English in the class and the teacher should provide then text books, charts, substitution tables etc.</a:t>
            </a:r>
          </a:p>
          <a:p>
            <a:r>
              <a:rPr lang="en-IN" dirty="0"/>
              <a:t>Sufficient feedback should be provided by using tape recorder in the classroom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14290"/>
            <a:ext cx="7772400" cy="1212174"/>
          </a:xfrm>
        </p:spPr>
        <p:txBody>
          <a:bodyPr>
            <a:noAutofit/>
          </a:bodyPr>
          <a:lstStyle/>
          <a:p>
            <a:r>
              <a:rPr lang="en-IN" sz="4000" b="1" dirty="0"/>
              <a:t>4. To enable the students to write English correctly</a:t>
            </a:r>
            <a:br>
              <a:rPr lang="en-IN" sz="4000" b="1" dirty="0"/>
            </a:br>
            <a:endParaRPr lang="en-IN" sz="4000" b="1" dirty="0"/>
          </a:p>
        </p:txBody>
      </p:sp>
      <p:sp>
        <p:nvSpPr>
          <p:cNvPr id="3" name="Content Placeholder 2"/>
          <p:cNvSpPr>
            <a:spLocks noGrp="1"/>
          </p:cNvSpPr>
          <p:nvPr>
            <p:ph idx="1"/>
          </p:nvPr>
        </p:nvSpPr>
        <p:spPr>
          <a:xfrm>
            <a:off x="914400" y="1500174"/>
            <a:ext cx="7772400" cy="5143536"/>
          </a:xfrm>
        </p:spPr>
        <p:txBody>
          <a:bodyPr>
            <a:normAutofit fontScale="77500" lnSpcReduction="20000"/>
          </a:bodyPr>
          <a:lstStyle/>
          <a:p>
            <a:endParaRPr lang="en-IN" dirty="0"/>
          </a:p>
          <a:p>
            <a:r>
              <a:rPr lang="en-IN" dirty="0"/>
              <a:t>At the outset the teacher should teach the students the shapes of different letters.</a:t>
            </a:r>
          </a:p>
          <a:p>
            <a:r>
              <a:rPr lang="en-IN" dirty="0"/>
              <a:t>The teacher handwriting must be neat and correct as the students imitate the teacher.</a:t>
            </a:r>
          </a:p>
          <a:p>
            <a:r>
              <a:rPr lang="en-IN" dirty="0"/>
              <a:t>Enough practice of writing letters, simple words sentences should be given suffiently according to the stage.</a:t>
            </a:r>
          </a:p>
          <a:p>
            <a:r>
              <a:rPr lang="en-IN" dirty="0"/>
              <a:t>The teacher may provide a small handbook to the pupils to overwrite the word and sentences.</a:t>
            </a:r>
          </a:p>
          <a:p>
            <a:r>
              <a:rPr lang="en-IN" dirty="0"/>
              <a:t>The teacher should make use of the blackboard and directs the pupils to look and write on their notebooks.</a:t>
            </a:r>
          </a:p>
          <a:p>
            <a:r>
              <a:rPr lang="en-IN" dirty="0"/>
              <a:t>Sufficient feedback should be given regarding the correct use of vocabulary, tense and sentence pattern as writing includes correctness in usage.</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18C47-EDBA-171D-A2EE-70731D54D23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5B10593-7C72-D1F0-695F-AD5EA351069C}"/>
              </a:ext>
            </a:extLst>
          </p:cNvPr>
          <p:cNvSpPr>
            <a:spLocks noGrp="1"/>
          </p:cNvSpPr>
          <p:nvPr>
            <p:ph idx="1"/>
          </p:nvPr>
        </p:nvSpPr>
        <p:spPr/>
        <p:txBody>
          <a:bodyPr>
            <a:normAutofit fontScale="77500" lnSpcReduction="20000"/>
          </a:bodyPr>
          <a:lstStyle/>
          <a:p>
            <a:r>
              <a:rPr lang="en-US" dirty="0">
                <a:solidFill>
                  <a:srgbClr val="00B0F0"/>
                </a:solidFill>
              </a:rPr>
              <a:t>Language Proficiency: </a:t>
            </a:r>
            <a:r>
              <a:rPr lang="en-US" dirty="0"/>
              <a:t>To develop students' proficiency in reading, writing, speaking, and listening in English, enabling them to express themselves effectively and comprehend a wide range of texts.</a:t>
            </a:r>
          </a:p>
          <a:p>
            <a:endParaRPr lang="en-US" dirty="0"/>
          </a:p>
          <a:p>
            <a:r>
              <a:rPr lang="en-US" dirty="0">
                <a:solidFill>
                  <a:srgbClr val="00B0F0"/>
                </a:solidFill>
              </a:rPr>
              <a:t>Communication Skills: </a:t>
            </a:r>
            <a:r>
              <a:rPr lang="en-US" dirty="0"/>
              <a:t>To enhance students' ability to communicate clearly and coherently, fostering effective interpersonal, professional, and academic communication.</a:t>
            </a:r>
          </a:p>
          <a:p>
            <a:endParaRPr lang="en-US" dirty="0"/>
          </a:p>
          <a:p>
            <a:r>
              <a:rPr lang="en-US" dirty="0">
                <a:solidFill>
                  <a:srgbClr val="00B0F0"/>
                </a:solidFill>
              </a:rPr>
              <a:t>Literacy and Reading Comprehension: </a:t>
            </a:r>
            <a:r>
              <a:rPr lang="en-US" dirty="0"/>
              <a:t>To improve students' reading comprehension skills, critical thinking, and analysis of various types of texts, such as literature, articles, and informational materials.</a:t>
            </a:r>
            <a:endParaRPr lang="en-IN" dirty="0"/>
          </a:p>
        </p:txBody>
      </p:sp>
    </p:spTree>
    <p:extLst>
      <p:ext uri="{BB962C8B-B14F-4D97-AF65-F5344CB8AC3E}">
        <p14:creationId xmlns:p14="http://schemas.microsoft.com/office/powerpoint/2010/main" val="2047495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CB955-1B25-163C-FB34-321A6A8FA9F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33BD0DE-05FC-DDD6-6BAC-B24DC9DF2893}"/>
              </a:ext>
            </a:extLst>
          </p:cNvPr>
          <p:cNvSpPr>
            <a:spLocks noGrp="1"/>
          </p:cNvSpPr>
          <p:nvPr>
            <p:ph idx="1"/>
          </p:nvPr>
        </p:nvSpPr>
        <p:spPr/>
        <p:txBody>
          <a:bodyPr>
            <a:normAutofit fontScale="70000" lnSpcReduction="20000"/>
          </a:bodyPr>
          <a:lstStyle/>
          <a:p>
            <a:r>
              <a:rPr lang="en-US" dirty="0">
                <a:solidFill>
                  <a:srgbClr val="00B0F0"/>
                </a:solidFill>
              </a:rPr>
              <a:t>Writing Proficiency: </a:t>
            </a:r>
            <a:r>
              <a:rPr lang="en-US" dirty="0"/>
              <a:t>To teach students to write with clarity, coherence, and organization, enabling them to create essays, reports, narratives, and other forms of written communication.</a:t>
            </a:r>
          </a:p>
          <a:p>
            <a:endParaRPr lang="en-US" dirty="0"/>
          </a:p>
          <a:p>
            <a:r>
              <a:rPr lang="en-US" dirty="0">
                <a:solidFill>
                  <a:srgbClr val="00B0F0"/>
                </a:solidFill>
              </a:rPr>
              <a:t>Vocabulary Expansion: </a:t>
            </a:r>
            <a:r>
              <a:rPr lang="en-US" dirty="0"/>
              <a:t>To expand students' vocabulary and help them use words effectively, fostering better communication and writing.</a:t>
            </a:r>
          </a:p>
          <a:p>
            <a:endParaRPr lang="en-US" dirty="0"/>
          </a:p>
          <a:p>
            <a:r>
              <a:rPr lang="en-US" dirty="0">
                <a:solidFill>
                  <a:srgbClr val="00B0F0"/>
                </a:solidFill>
              </a:rPr>
              <a:t>Grammar and Syntax: </a:t>
            </a:r>
            <a:r>
              <a:rPr lang="en-US" dirty="0"/>
              <a:t>To teach the rules of grammar and syntax, enabling students to construct clear and grammatically correct sentences.</a:t>
            </a:r>
          </a:p>
          <a:p>
            <a:endParaRPr lang="en-US" dirty="0"/>
          </a:p>
          <a:p>
            <a:r>
              <a:rPr lang="en-US" dirty="0">
                <a:solidFill>
                  <a:srgbClr val="00B0F0"/>
                </a:solidFill>
              </a:rPr>
              <a:t>Cultural Awareness: </a:t>
            </a:r>
            <a:r>
              <a:rPr lang="en-US" dirty="0"/>
              <a:t>To promote an understanding of the culture, history, and values associated with the English language, as well as the ability to navigate diverse cultural contexts.</a:t>
            </a:r>
            <a:endParaRPr lang="en-IN" dirty="0"/>
          </a:p>
        </p:txBody>
      </p:sp>
    </p:spTree>
    <p:extLst>
      <p:ext uri="{BB962C8B-B14F-4D97-AF65-F5344CB8AC3E}">
        <p14:creationId xmlns:p14="http://schemas.microsoft.com/office/powerpoint/2010/main" val="26196504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109</TotalTime>
  <Words>957</Words>
  <Application>Microsoft Office PowerPoint</Application>
  <PresentationFormat>On-screen Show (4:3)</PresentationFormat>
  <Paragraphs>69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Consolas</vt:lpstr>
      <vt:lpstr>Corbel</vt:lpstr>
      <vt:lpstr>Wingdings</vt:lpstr>
      <vt:lpstr>Wingdings 2</vt:lpstr>
      <vt:lpstr>Wingdings 3</vt:lpstr>
      <vt:lpstr>Metro</vt:lpstr>
      <vt:lpstr>Objectives and scope of teaching English at the secondary level</vt:lpstr>
      <vt:lpstr>Objectives of teaching English </vt:lpstr>
      <vt:lpstr>PowerPoint Presentation</vt:lpstr>
      <vt:lpstr>   1. To enable the students to understand English when spoken </vt:lpstr>
      <vt:lpstr>2. To enable the students to speak English correctly </vt:lpstr>
      <vt:lpstr>3. To enable the students to read English with proper pauses and stress</vt:lpstr>
      <vt:lpstr>4. To enable the students to write English correctly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Objectives and scope of teaching English at the primary level</dc:title>
  <dc:creator>Uttam</dc:creator>
  <cp:lastModifiedBy>Uttam Das</cp:lastModifiedBy>
  <cp:revision>47</cp:revision>
  <dcterms:created xsi:type="dcterms:W3CDTF">2018-09-10T07:30:29Z</dcterms:created>
  <dcterms:modified xsi:type="dcterms:W3CDTF">2023-10-31T07:51:13Z</dcterms:modified>
</cp:coreProperties>
</file>