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3" r:id="rId6"/>
    <p:sldId id="260" r:id="rId7"/>
    <p:sldId id="262"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9" r:id="rId23"/>
    <p:sldId id="283" r:id="rId24"/>
    <p:sldId id="282" r:id="rId25"/>
    <p:sldId id="278"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16E2A1DE-4485-44E6-B450-103E0C7809B6}" type="datetimeFigureOut">
              <a:rPr lang="en-US" smtClean="0"/>
              <a:pPr/>
              <a:t>9/28/2024</a:t>
            </a:fld>
            <a:endParaRPr lang="en-IN"/>
          </a:p>
        </p:txBody>
      </p:sp>
      <p:sp>
        <p:nvSpPr>
          <p:cNvPr id="19" name="Footer Placeholder 18"/>
          <p:cNvSpPr>
            <a:spLocks noGrp="1"/>
          </p:cNvSpPr>
          <p:nvPr>
            <p:ph type="ftr" sz="quarter" idx="11"/>
          </p:nvPr>
        </p:nvSpPr>
        <p:spPr/>
        <p:txBody>
          <a:bodyPr/>
          <a:lstStyle/>
          <a:p>
            <a:endParaRPr lang="en-IN"/>
          </a:p>
        </p:txBody>
      </p:sp>
      <p:sp>
        <p:nvSpPr>
          <p:cNvPr id="27" name="Slide Number Placeholder 26"/>
          <p:cNvSpPr>
            <a:spLocks noGrp="1"/>
          </p:cNvSpPr>
          <p:nvPr>
            <p:ph type="sldNum" sz="quarter" idx="12"/>
          </p:nvPr>
        </p:nvSpPr>
        <p:spPr/>
        <p:txBody>
          <a:bodyPr/>
          <a:lstStyle/>
          <a:p>
            <a:fld id="{586DE571-5015-42ED-9E98-AE31ABB7CC16}"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6E2A1DE-4485-44E6-B450-103E0C7809B6}" type="datetimeFigureOut">
              <a:rPr lang="en-US" smtClean="0"/>
              <a:pPr/>
              <a:t>9/28/2024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86DE571-5015-42ED-9E98-AE31ABB7CC16}"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6E2A1DE-4485-44E6-B450-103E0C7809B6}" type="datetimeFigureOut">
              <a:rPr lang="en-US" smtClean="0"/>
              <a:pPr/>
              <a:t>9/28/2024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86DE571-5015-42ED-9E98-AE31ABB7CC16}"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6E2A1DE-4485-44E6-B450-103E0C7809B6}" type="datetimeFigureOut">
              <a:rPr lang="en-US" smtClean="0"/>
              <a:pPr/>
              <a:t>9/28/2024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86DE571-5015-42ED-9E98-AE31ABB7CC16}"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6E2A1DE-4485-44E6-B450-103E0C7809B6}" type="datetimeFigureOut">
              <a:rPr lang="en-US" smtClean="0"/>
              <a:pPr/>
              <a:t>9/28/2024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86DE571-5015-42ED-9E98-AE31ABB7CC16}"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6E2A1DE-4485-44E6-B450-103E0C7809B6}" type="datetimeFigureOut">
              <a:rPr lang="en-US" smtClean="0"/>
              <a:pPr/>
              <a:t>9/28/2024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86DE571-5015-42ED-9E98-AE31ABB7CC16}"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6E2A1DE-4485-44E6-B450-103E0C7809B6}" type="datetimeFigureOut">
              <a:rPr lang="en-US" smtClean="0"/>
              <a:pPr/>
              <a:t>9/28/2024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86DE571-5015-42ED-9E98-AE31ABB7CC16}"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16E2A1DE-4485-44E6-B450-103E0C7809B6}" type="datetimeFigureOut">
              <a:rPr lang="en-US" smtClean="0"/>
              <a:pPr/>
              <a:t>9/28/2024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86DE571-5015-42ED-9E98-AE31ABB7CC16}"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E2A1DE-4485-44E6-B450-103E0C7809B6}" type="datetimeFigureOut">
              <a:rPr lang="en-US" smtClean="0"/>
              <a:pPr/>
              <a:t>9/28/2024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586DE571-5015-42ED-9E98-AE31ABB7CC16}"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6E2A1DE-4485-44E6-B450-103E0C7809B6}" type="datetimeFigureOut">
              <a:rPr lang="en-US" smtClean="0"/>
              <a:pPr/>
              <a:t>9/28/2024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86DE571-5015-42ED-9E98-AE31ABB7CC16}"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6E2A1DE-4485-44E6-B450-103E0C7809B6}" type="datetimeFigureOut">
              <a:rPr lang="en-US" smtClean="0"/>
              <a:pPr/>
              <a:t>9/28/2024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8077200" y="6356350"/>
            <a:ext cx="609600" cy="365125"/>
          </a:xfrm>
        </p:spPr>
        <p:txBody>
          <a:bodyPr/>
          <a:lstStyle/>
          <a:p>
            <a:fld id="{586DE571-5015-42ED-9E98-AE31ABB7CC16}" type="slidenum">
              <a:rPr lang="en-IN" smtClean="0"/>
              <a:pPr/>
              <a:t>‹#›</a:t>
            </a:fld>
            <a:endParaRPr lang="en-IN"/>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6E2A1DE-4485-44E6-B450-103E0C7809B6}" type="datetimeFigureOut">
              <a:rPr lang="en-US" smtClean="0"/>
              <a:pPr/>
              <a:t>9/28/2024</a:t>
            </a:fld>
            <a:endParaRPr lang="en-IN"/>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IN"/>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86DE571-5015-42ED-9E98-AE31ABB7CC16}" type="slidenum">
              <a:rPr lang="en-IN" smtClean="0"/>
              <a:pPr/>
              <a:t>‹#›</a:t>
            </a:fld>
            <a:endParaRPr lang="en-IN"/>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368120"/>
            <a:ext cx="7851648" cy="1828800"/>
          </a:xfrm>
        </p:spPr>
        <p:txBody>
          <a:bodyPr/>
          <a:lstStyle/>
          <a:p>
            <a:r>
              <a:rPr lang="en-IN" dirty="0"/>
              <a:t>Language and Learning</a:t>
            </a:r>
          </a:p>
        </p:txBody>
      </p:sp>
      <p:sp>
        <p:nvSpPr>
          <p:cNvPr id="3" name="Subtitle 2"/>
          <p:cNvSpPr>
            <a:spLocks noGrp="1"/>
          </p:cNvSpPr>
          <p:nvPr>
            <p:ph type="subTitle" idx="1"/>
          </p:nvPr>
        </p:nvSpPr>
        <p:spPr/>
        <p:txBody>
          <a:bodyPr/>
          <a:lstStyle/>
          <a:p>
            <a:r>
              <a:rPr lang="en-IN" dirty="0"/>
              <a:t>Paper – 4</a:t>
            </a:r>
          </a:p>
          <a:p>
            <a:r>
              <a:rPr lang="en-IN" dirty="0"/>
              <a:t>Unit - </a:t>
            </a:r>
            <a:r>
              <a:rPr lang="en-IN"/>
              <a:t>i</a:t>
            </a:r>
          </a:p>
        </p:txBody>
      </p:sp>
    </p:spTree>
  </p:cSld>
  <p:clrMapOvr>
    <a:masterClrMapping/>
  </p:clrMapOvr>
  <p:transition>
    <p:pull di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Stages of 1</a:t>
            </a:r>
            <a:r>
              <a:rPr lang="en-IN" baseline="30000" dirty="0"/>
              <a:t>st</a:t>
            </a:r>
            <a:r>
              <a:rPr lang="en-IN" dirty="0"/>
              <a:t> language acquisition</a:t>
            </a:r>
          </a:p>
        </p:txBody>
      </p:sp>
      <p:sp>
        <p:nvSpPr>
          <p:cNvPr id="3" name="Content Placeholder 2"/>
          <p:cNvSpPr>
            <a:spLocks noGrp="1"/>
          </p:cNvSpPr>
          <p:nvPr>
            <p:ph idx="1"/>
          </p:nvPr>
        </p:nvSpPr>
        <p:spPr/>
        <p:txBody>
          <a:bodyPr>
            <a:normAutofit/>
          </a:bodyPr>
          <a:lstStyle/>
          <a:p>
            <a:pPr>
              <a:buFont typeface="Wingdings" pitchFamily="2" charset="2"/>
              <a:buChar char="v"/>
            </a:pPr>
            <a:r>
              <a:rPr lang="en-IN" dirty="0"/>
              <a:t> pre-taking stage (0-6months)</a:t>
            </a:r>
          </a:p>
          <a:p>
            <a:pPr>
              <a:buFont typeface="Wingdings" pitchFamily="2" charset="2"/>
              <a:buChar char="v"/>
            </a:pPr>
            <a:r>
              <a:rPr lang="en-IN" dirty="0"/>
              <a:t>Bobbling stage ( 6-8 months)</a:t>
            </a:r>
          </a:p>
          <a:p>
            <a:pPr>
              <a:buFont typeface="Wingdings" pitchFamily="2" charset="2"/>
              <a:buChar char="v"/>
            </a:pPr>
            <a:r>
              <a:rPr lang="en-IN" dirty="0"/>
              <a:t>Holophrastic stage (9-18months)---kaka, </a:t>
            </a:r>
            <a:r>
              <a:rPr lang="en-IN" dirty="0" err="1"/>
              <a:t>baba</a:t>
            </a:r>
            <a:r>
              <a:rPr lang="en-IN" dirty="0"/>
              <a:t>, mama, dada like that.</a:t>
            </a:r>
          </a:p>
          <a:p>
            <a:pPr>
              <a:buFont typeface="Wingdings" pitchFamily="2" charset="2"/>
              <a:buChar char="v"/>
            </a:pPr>
            <a:r>
              <a:rPr lang="en-IN" dirty="0"/>
              <a:t> two words (18-24months)--- 50 words</a:t>
            </a:r>
          </a:p>
          <a:p>
            <a:pPr>
              <a:buFont typeface="Wingdings" pitchFamily="2" charset="2"/>
              <a:buChar char="v"/>
            </a:pPr>
            <a:r>
              <a:rPr lang="en-IN" dirty="0"/>
              <a:t>Telegraphic stage (24-30months)-----produce multiple words/sentences like that</a:t>
            </a:r>
          </a:p>
          <a:p>
            <a:pPr>
              <a:buFont typeface="Wingdings" pitchFamily="2" charset="2"/>
              <a:buChar char="v"/>
            </a:pPr>
            <a:r>
              <a:rPr lang="en-IN" dirty="0"/>
              <a:t> multiword stage (30+ months)---13,000-28300 words</a:t>
            </a: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Theories of 1</a:t>
            </a:r>
            <a:r>
              <a:rPr lang="en-IN" baseline="30000" dirty="0"/>
              <a:t>st</a:t>
            </a:r>
            <a:r>
              <a:rPr lang="en-IN" dirty="0"/>
              <a:t> language acquisition</a:t>
            </a:r>
          </a:p>
        </p:txBody>
      </p:sp>
      <p:sp>
        <p:nvSpPr>
          <p:cNvPr id="3" name="Content Placeholder 2"/>
          <p:cNvSpPr>
            <a:spLocks noGrp="1"/>
          </p:cNvSpPr>
          <p:nvPr>
            <p:ph idx="1"/>
          </p:nvPr>
        </p:nvSpPr>
        <p:spPr/>
        <p:txBody>
          <a:bodyPr/>
          <a:lstStyle/>
          <a:p>
            <a:pPr>
              <a:buNone/>
            </a:pPr>
            <a:r>
              <a:rPr lang="en-IN" dirty="0"/>
              <a:t>In the boarder sense many theories and approach have been emerged over the years to study and analysis the process of language acquisitions. Three basis main theories are:</a:t>
            </a:r>
          </a:p>
          <a:p>
            <a:pPr marL="514350" indent="-514350">
              <a:buAutoNum type="arabicParenR"/>
            </a:pPr>
            <a:r>
              <a:rPr lang="en-IN" dirty="0"/>
              <a:t>Imitation or behaviourism theory</a:t>
            </a:r>
          </a:p>
          <a:p>
            <a:pPr marL="514350" indent="-514350">
              <a:buAutoNum type="arabicParenR"/>
            </a:pPr>
            <a:r>
              <a:rPr lang="en-IN" dirty="0"/>
              <a:t>Innateness or mentalist theory</a:t>
            </a:r>
          </a:p>
          <a:p>
            <a:pPr marL="514350" indent="-514350">
              <a:buAutoNum type="arabicParenR"/>
            </a:pPr>
            <a:r>
              <a:rPr lang="en-IN" dirty="0"/>
              <a:t>Interaction or developmental perspective theory</a:t>
            </a: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Imitation or behaviourism theory</a:t>
            </a:r>
            <a:br>
              <a:rPr lang="en-IN" dirty="0"/>
            </a:br>
            <a:endParaRPr lang="en-IN" dirty="0"/>
          </a:p>
        </p:txBody>
      </p:sp>
      <p:sp>
        <p:nvSpPr>
          <p:cNvPr id="3" name="Content Placeholder 2"/>
          <p:cNvSpPr>
            <a:spLocks noGrp="1"/>
          </p:cNvSpPr>
          <p:nvPr>
            <p:ph idx="1"/>
          </p:nvPr>
        </p:nvSpPr>
        <p:spPr/>
        <p:txBody>
          <a:bodyPr>
            <a:normAutofit fontScale="92500" lnSpcReduction="10000"/>
          </a:bodyPr>
          <a:lstStyle/>
          <a:p>
            <a:pPr>
              <a:buNone/>
            </a:pPr>
            <a:r>
              <a:rPr lang="en-IN" dirty="0"/>
              <a:t>B.F skinner put forwarded behaviourist theory as ‘the operant process.’ this theory states that language acquisition is a process of imitation, re-in-force-</a:t>
            </a:r>
            <a:r>
              <a:rPr lang="en-IN" dirty="0" err="1"/>
              <a:t>ment</a:t>
            </a:r>
            <a:r>
              <a:rPr lang="en-IN" dirty="0"/>
              <a:t>. it argues that children learn to speak by imitating the utterances heard around them and strengthen their responses by repetition, correction and other reaction that adults provide. Thus language is practice based. According to this theory children start out as clean slates and language learning is process of getting linguistic habits printed on these slates. So language acquisition is a process of experience and children acquire their 1</a:t>
            </a:r>
            <a:r>
              <a:rPr lang="en-IN" baseline="30000" dirty="0"/>
              <a:t>st</a:t>
            </a:r>
            <a:r>
              <a:rPr lang="en-IN" dirty="0"/>
              <a:t> language step by step. Which are given below:</a:t>
            </a:r>
          </a:p>
          <a:p>
            <a:pPr>
              <a:buNone/>
            </a:pPr>
            <a:endParaRPr lang="en-IN" dirty="0"/>
          </a:p>
        </p:txBody>
      </p:sp>
    </p:spTree>
  </p:cSld>
  <p:clrMapOvr>
    <a:masterClrMapping/>
  </p:clrMapOvr>
  <p:transition>
    <p:pull di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910" y="525780"/>
            <a:ext cx="8229600" cy="45719"/>
          </a:xfrm>
        </p:spPr>
        <p:txBody>
          <a:bodyPr>
            <a:normAutofit fontScale="90000"/>
          </a:bodyPr>
          <a:lstStyle/>
          <a:p>
            <a:endParaRPr lang="en-IN"/>
          </a:p>
        </p:txBody>
      </p:sp>
      <p:sp>
        <p:nvSpPr>
          <p:cNvPr id="3" name="Content Placeholder 2"/>
          <p:cNvSpPr>
            <a:spLocks noGrp="1"/>
          </p:cNvSpPr>
          <p:nvPr>
            <p:ph idx="1"/>
          </p:nvPr>
        </p:nvSpPr>
        <p:spPr>
          <a:xfrm>
            <a:off x="457200" y="928670"/>
            <a:ext cx="8229600" cy="5197493"/>
          </a:xfrm>
        </p:spPr>
        <p:txBody>
          <a:bodyPr/>
          <a:lstStyle/>
          <a:p>
            <a:endParaRPr lang="en-IN" dirty="0"/>
          </a:p>
          <a:p>
            <a:r>
              <a:rPr lang="en-IN" dirty="0"/>
              <a:t>Imitation</a:t>
            </a:r>
          </a:p>
          <a:p>
            <a:r>
              <a:rPr lang="en-IN" dirty="0"/>
              <a:t>Repetition</a:t>
            </a:r>
          </a:p>
          <a:p>
            <a:r>
              <a:rPr lang="en-IN" dirty="0"/>
              <a:t>Memorization</a:t>
            </a:r>
          </a:p>
          <a:p>
            <a:r>
              <a:rPr lang="en-IN" dirty="0"/>
              <a:t>Controlled drilling</a:t>
            </a:r>
          </a:p>
          <a:p>
            <a:r>
              <a:rPr lang="en-IN" dirty="0"/>
              <a:t>Reinforcement (positive negative)</a:t>
            </a:r>
          </a:p>
          <a:p>
            <a:endParaRPr lang="en-IN" dirty="0"/>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Second language learning</a:t>
            </a:r>
          </a:p>
        </p:txBody>
      </p:sp>
      <p:sp>
        <p:nvSpPr>
          <p:cNvPr id="3" name="Content Placeholder 2"/>
          <p:cNvSpPr>
            <a:spLocks noGrp="1"/>
          </p:cNvSpPr>
          <p:nvPr>
            <p:ph idx="1"/>
          </p:nvPr>
        </p:nvSpPr>
        <p:spPr/>
        <p:txBody>
          <a:bodyPr>
            <a:normAutofit/>
          </a:bodyPr>
          <a:lstStyle/>
          <a:p>
            <a:pPr>
              <a:buNone/>
            </a:pPr>
            <a:r>
              <a:rPr lang="en-IN" dirty="0"/>
              <a:t>2</a:t>
            </a:r>
            <a:r>
              <a:rPr lang="en-IN" baseline="30000" dirty="0"/>
              <a:t>nd</a:t>
            </a:r>
            <a:r>
              <a:rPr lang="en-IN" dirty="0"/>
              <a:t> language: a language to her than mother tongue that a person of community uses. It is usually learn to public communication, trade purpose, higher education and administration.</a:t>
            </a:r>
          </a:p>
          <a:p>
            <a:pPr>
              <a:buNone/>
            </a:pPr>
            <a:r>
              <a:rPr lang="en-IN" dirty="0"/>
              <a:t>2</a:t>
            </a:r>
            <a:r>
              <a:rPr lang="en-IN" baseline="30000" dirty="0"/>
              <a:t>nd</a:t>
            </a:r>
            <a:r>
              <a:rPr lang="en-IN" dirty="0"/>
              <a:t> language learning: it is the process by which people learn a 2</a:t>
            </a:r>
            <a:r>
              <a:rPr lang="en-IN" baseline="30000" dirty="0"/>
              <a:t>nd</a:t>
            </a:r>
            <a:r>
              <a:rPr lang="en-IN" dirty="0"/>
              <a:t> language. Deferent techniques </a:t>
            </a:r>
            <a:r>
              <a:rPr lang="en-IN"/>
              <a:t>can be </a:t>
            </a:r>
            <a:r>
              <a:rPr lang="en-IN" dirty="0"/>
              <a:t>used for L2 learning, such as class room lecture, graphic organization, map, charts or directly observing and interacting with native speakers</a:t>
            </a: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Benefits</a:t>
            </a:r>
          </a:p>
        </p:txBody>
      </p:sp>
      <p:sp>
        <p:nvSpPr>
          <p:cNvPr id="3" name="Content Placeholder 2"/>
          <p:cNvSpPr>
            <a:spLocks noGrp="1"/>
          </p:cNvSpPr>
          <p:nvPr>
            <p:ph idx="1"/>
          </p:nvPr>
        </p:nvSpPr>
        <p:spPr/>
        <p:txBody>
          <a:bodyPr/>
          <a:lstStyle/>
          <a:p>
            <a:r>
              <a:rPr lang="en-IN" dirty="0"/>
              <a:t>It increase the brain health</a:t>
            </a:r>
          </a:p>
          <a:p>
            <a:r>
              <a:rPr lang="en-IN" dirty="0"/>
              <a:t>It can provide batter job opportunities</a:t>
            </a:r>
          </a:p>
          <a:p>
            <a:r>
              <a:rPr lang="en-IN" dirty="0"/>
              <a:t>It provides cognitive ability of a person</a:t>
            </a:r>
          </a:p>
          <a:p>
            <a:r>
              <a:rPr lang="en-IN" dirty="0"/>
              <a:t>One can experience new culture</a:t>
            </a:r>
          </a:p>
          <a:p>
            <a:r>
              <a:rPr lang="en-IN" dirty="0"/>
              <a:t>It increases attention abilities</a:t>
            </a:r>
          </a:p>
          <a:p>
            <a:r>
              <a:rPr lang="en-IN" dirty="0"/>
              <a:t>It effects one’s way of seeing the world</a:t>
            </a:r>
          </a:p>
          <a:p>
            <a:endParaRPr lang="en-IN" dirty="0"/>
          </a:p>
          <a:p>
            <a:endParaRPr lang="en-IN" dirty="0"/>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Factor affecting L2 learning</a:t>
            </a:r>
          </a:p>
        </p:txBody>
      </p:sp>
      <p:sp>
        <p:nvSpPr>
          <p:cNvPr id="3" name="Content Placeholder 2"/>
          <p:cNvSpPr>
            <a:spLocks noGrp="1"/>
          </p:cNvSpPr>
          <p:nvPr>
            <p:ph idx="1"/>
          </p:nvPr>
        </p:nvSpPr>
        <p:spPr/>
        <p:txBody>
          <a:bodyPr/>
          <a:lstStyle/>
          <a:p>
            <a:r>
              <a:rPr lang="en-IN" dirty="0">
                <a:solidFill>
                  <a:schemeClr val="accent3"/>
                </a:solidFill>
              </a:rPr>
              <a:t>Internal factors: </a:t>
            </a:r>
            <a:r>
              <a:rPr lang="en-IN" dirty="0"/>
              <a:t>age, personality, motivation, experiences, cognition, native language etc. </a:t>
            </a:r>
          </a:p>
          <a:p>
            <a:r>
              <a:rPr lang="en-IN" dirty="0">
                <a:solidFill>
                  <a:schemeClr val="accent3"/>
                </a:solidFill>
              </a:rPr>
              <a:t>External factors: </a:t>
            </a:r>
            <a:r>
              <a:rPr lang="en-IN" dirty="0"/>
              <a:t>curriculum, instructions, culture and status, motivation access to native speakers</a:t>
            </a: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Comparison between L1 and L2</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9592870"/>
              </p:ext>
            </p:extLst>
          </p:nvPr>
        </p:nvGraphicFramePr>
        <p:xfrm>
          <a:off x="0" y="1935163"/>
          <a:ext cx="9252519" cy="6593840"/>
        </p:xfrm>
        <a:graphic>
          <a:graphicData uri="http://schemas.openxmlformats.org/drawingml/2006/table">
            <a:tbl>
              <a:tblPr firstRow="1" bandRow="1">
                <a:tableStyleId>{5C22544A-7EE6-4342-B048-85BDC9FD1C3A}</a:tableStyleId>
              </a:tblPr>
              <a:tblGrid>
                <a:gridCol w="3084173">
                  <a:extLst>
                    <a:ext uri="{9D8B030D-6E8A-4147-A177-3AD203B41FA5}">
                      <a16:colId xmlns:a16="http://schemas.microsoft.com/office/drawing/2014/main" val="20000"/>
                    </a:ext>
                  </a:extLst>
                </a:gridCol>
                <a:gridCol w="3084173">
                  <a:extLst>
                    <a:ext uri="{9D8B030D-6E8A-4147-A177-3AD203B41FA5}">
                      <a16:colId xmlns:a16="http://schemas.microsoft.com/office/drawing/2014/main" val="20001"/>
                    </a:ext>
                  </a:extLst>
                </a:gridCol>
                <a:gridCol w="3084173">
                  <a:extLst>
                    <a:ext uri="{9D8B030D-6E8A-4147-A177-3AD203B41FA5}">
                      <a16:colId xmlns:a16="http://schemas.microsoft.com/office/drawing/2014/main" val="20002"/>
                    </a:ext>
                  </a:extLst>
                </a:gridCol>
              </a:tblGrid>
              <a:tr h="370840">
                <a:tc>
                  <a:txBody>
                    <a:bodyPr/>
                    <a:lstStyle/>
                    <a:p>
                      <a:pPr algn="ctr"/>
                      <a:r>
                        <a:rPr lang="en-IN" dirty="0"/>
                        <a:t>feature</a:t>
                      </a:r>
                    </a:p>
                  </a:txBody>
                  <a:tcPr/>
                </a:tc>
                <a:tc>
                  <a:txBody>
                    <a:bodyPr/>
                    <a:lstStyle/>
                    <a:p>
                      <a:pPr algn="ctr"/>
                      <a:r>
                        <a:rPr lang="en-IN" dirty="0"/>
                        <a:t>L1 acquisition</a:t>
                      </a:r>
                    </a:p>
                  </a:txBody>
                  <a:tcPr/>
                </a:tc>
                <a:tc>
                  <a:txBody>
                    <a:bodyPr/>
                    <a:lstStyle/>
                    <a:p>
                      <a:pPr algn="ctr"/>
                      <a:r>
                        <a:rPr lang="en-IN" dirty="0"/>
                        <a:t>L2(foreign language) learning</a:t>
                      </a:r>
                    </a:p>
                  </a:txBody>
                  <a:tcPr/>
                </a:tc>
                <a:extLst>
                  <a:ext uri="{0D108BD9-81ED-4DB2-BD59-A6C34878D82A}">
                    <a16:rowId xmlns:a16="http://schemas.microsoft.com/office/drawing/2014/main" val="10000"/>
                  </a:ext>
                </a:extLst>
              </a:tr>
              <a:tr h="370840">
                <a:tc>
                  <a:txBody>
                    <a:bodyPr/>
                    <a:lstStyle/>
                    <a:p>
                      <a:pPr algn="ctr"/>
                      <a:r>
                        <a:rPr lang="en-IN" dirty="0"/>
                        <a:t>1. Overall success</a:t>
                      </a:r>
                    </a:p>
                  </a:txBody>
                  <a:tcPr/>
                </a:tc>
                <a:tc>
                  <a:txBody>
                    <a:bodyPr/>
                    <a:lstStyle/>
                    <a:p>
                      <a:pPr algn="ctr"/>
                      <a:r>
                        <a:rPr lang="en-IN" dirty="0"/>
                        <a:t>Children normally achieve perfect L1 mastery</a:t>
                      </a:r>
                    </a:p>
                  </a:txBody>
                  <a:tcPr/>
                </a:tc>
                <a:tc>
                  <a:txBody>
                    <a:bodyPr/>
                    <a:lstStyle/>
                    <a:p>
                      <a:pPr algn="ctr"/>
                      <a:r>
                        <a:rPr lang="en-IN" dirty="0"/>
                        <a:t>Adult L2 learners</a:t>
                      </a:r>
                      <a:r>
                        <a:rPr lang="en-IN" baseline="0" dirty="0"/>
                        <a:t> are unlikely to achieve perfect L2 mastery</a:t>
                      </a:r>
                      <a:endParaRPr lang="en-IN" dirty="0"/>
                    </a:p>
                  </a:txBody>
                  <a:tcPr/>
                </a:tc>
                <a:extLst>
                  <a:ext uri="{0D108BD9-81ED-4DB2-BD59-A6C34878D82A}">
                    <a16:rowId xmlns:a16="http://schemas.microsoft.com/office/drawing/2014/main" val="10001"/>
                  </a:ext>
                </a:extLst>
              </a:tr>
              <a:tr h="370840">
                <a:tc>
                  <a:txBody>
                    <a:bodyPr/>
                    <a:lstStyle/>
                    <a:p>
                      <a:pPr algn="ctr"/>
                      <a:r>
                        <a:rPr lang="en-IN" dirty="0"/>
                        <a:t>2. General failure</a:t>
                      </a:r>
                    </a:p>
                  </a:txBody>
                  <a:tcPr/>
                </a:tc>
                <a:tc>
                  <a:txBody>
                    <a:bodyPr/>
                    <a:lstStyle/>
                    <a:p>
                      <a:pPr algn="ctr"/>
                      <a:r>
                        <a:rPr lang="en-IN" dirty="0"/>
                        <a:t>Success</a:t>
                      </a:r>
                      <a:r>
                        <a:rPr lang="en-IN" baseline="0" dirty="0"/>
                        <a:t> grantee</a:t>
                      </a:r>
                      <a:endParaRPr lang="en-IN" dirty="0"/>
                    </a:p>
                  </a:txBody>
                  <a:tcPr/>
                </a:tc>
                <a:tc>
                  <a:txBody>
                    <a:bodyPr/>
                    <a:lstStyle/>
                    <a:p>
                      <a:pPr algn="ctr"/>
                      <a:r>
                        <a:rPr lang="en-IN" dirty="0"/>
                        <a:t>Complete success rare</a:t>
                      </a:r>
                    </a:p>
                  </a:txBody>
                  <a:tcPr/>
                </a:tc>
                <a:extLst>
                  <a:ext uri="{0D108BD9-81ED-4DB2-BD59-A6C34878D82A}">
                    <a16:rowId xmlns:a16="http://schemas.microsoft.com/office/drawing/2014/main" val="10002"/>
                  </a:ext>
                </a:extLst>
              </a:tr>
              <a:tr h="370840">
                <a:tc>
                  <a:txBody>
                    <a:bodyPr/>
                    <a:lstStyle/>
                    <a:p>
                      <a:pPr algn="ctr"/>
                      <a:r>
                        <a:rPr lang="en-IN" dirty="0"/>
                        <a:t>3. variation</a:t>
                      </a:r>
                    </a:p>
                  </a:txBody>
                  <a:tcPr/>
                </a:tc>
                <a:tc>
                  <a:txBody>
                    <a:bodyPr/>
                    <a:lstStyle/>
                    <a:p>
                      <a:pPr algn="ctr"/>
                      <a:r>
                        <a:rPr lang="en-IN" dirty="0"/>
                        <a:t>Little variation in degree of success or route</a:t>
                      </a:r>
                    </a:p>
                  </a:txBody>
                  <a:tcPr/>
                </a:tc>
                <a:tc>
                  <a:txBody>
                    <a:bodyPr/>
                    <a:lstStyle/>
                    <a:p>
                      <a:pPr algn="ctr"/>
                      <a:r>
                        <a:rPr lang="en-IN" dirty="0"/>
                        <a:t>L2 every in overall success and route</a:t>
                      </a:r>
                    </a:p>
                  </a:txBody>
                  <a:tcPr/>
                </a:tc>
                <a:extLst>
                  <a:ext uri="{0D108BD9-81ED-4DB2-BD59-A6C34878D82A}">
                    <a16:rowId xmlns:a16="http://schemas.microsoft.com/office/drawing/2014/main" val="10003"/>
                  </a:ext>
                </a:extLst>
              </a:tr>
              <a:tr h="370840">
                <a:tc>
                  <a:txBody>
                    <a:bodyPr/>
                    <a:lstStyle/>
                    <a:p>
                      <a:pPr algn="ctr"/>
                      <a:r>
                        <a:rPr lang="en-IN" dirty="0"/>
                        <a:t>4. goals</a:t>
                      </a:r>
                    </a:p>
                  </a:txBody>
                  <a:tcPr/>
                </a:tc>
                <a:tc>
                  <a:txBody>
                    <a:bodyPr/>
                    <a:lstStyle/>
                    <a:p>
                      <a:pPr algn="ctr"/>
                      <a:r>
                        <a:rPr lang="en-IN" dirty="0"/>
                        <a:t>Target  language competence</a:t>
                      </a:r>
                    </a:p>
                  </a:txBody>
                  <a:tcPr/>
                </a:tc>
                <a:tc>
                  <a:txBody>
                    <a:bodyPr/>
                    <a:lstStyle/>
                    <a:p>
                      <a:pPr algn="ctr"/>
                      <a:r>
                        <a:rPr lang="en-IN" dirty="0"/>
                        <a:t>L2 learner may be content with less than target language competence or more concerned with fluency than accuracy</a:t>
                      </a:r>
                    </a:p>
                  </a:txBody>
                  <a:tcPr/>
                </a:tc>
                <a:extLst>
                  <a:ext uri="{0D108BD9-81ED-4DB2-BD59-A6C34878D82A}">
                    <a16:rowId xmlns:a16="http://schemas.microsoft.com/office/drawing/2014/main" val="10004"/>
                  </a:ext>
                </a:extLst>
              </a:tr>
              <a:tr h="370840">
                <a:tc>
                  <a:txBody>
                    <a:bodyPr/>
                    <a:lstStyle/>
                    <a:p>
                      <a:pPr algn="ctr"/>
                      <a:r>
                        <a:rPr lang="en-IN" dirty="0"/>
                        <a:t>5. institutions</a:t>
                      </a:r>
                    </a:p>
                  </a:txBody>
                  <a:tcPr/>
                </a:tc>
                <a:tc>
                  <a:txBody>
                    <a:bodyPr/>
                    <a:lstStyle/>
                    <a:p>
                      <a:pPr algn="ctr"/>
                      <a:r>
                        <a:rPr lang="en-IN" dirty="0"/>
                        <a:t>Children develop clear institutions about correctness</a:t>
                      </a:r>
                    </a:p>
                  </a:txBody>
                  <a:tcPr/>
                </a:tc>
                <a:tc>
                  <a:txBody>
                    <a:bodyPr/>
                    <a:lstStyle/>
                    <a:p>
                      <a:pPr algn="ctr"/>
                      <a:r>
                        <a:rPr lang="en-IN" dirty="0"/>
                        <a:t>L2 learner are often unable to form grammatically judgements</a:t>
                      </a:r>
                    </a:p>
                  </a:txBody>
                  <a:tcPr/>
                </a:tc>
                <a:extLst>
                  <a:ext uri="{0D108BD9-81ED-4DB2-BD59-A6C34878D82A}">
                    <a16:rowId xmlns:a16="http://schemas.microsoft.com/office/drawing/2014/main" val="10005"/>
                  </a:ext>
                </a:extLst>
              </a:tr>
              <a:tr h="370840">
                <a:tc>
                  <a:txBody>
                    <a:bodyPr/>
                    <a:lstStyle/>
                    <a:p>
                      <a:pPr algn="ctr"/>
                      <a:r>
                        <a:rPr lang="en-IN" dirty="0"/>
                        <a:t>6. instruction</a:t>
                      </a:r>
                    </a:p>
                  </a:txBody>
                  <a:tcPr/>
                </a:tc>
                <a:tc>
                  <a:txBody>
                    <a:bodyPr/>
                    <a:lstStyle/>
                    <a:p>
                      <a:pPr algn="ctr"/>
                      <a:r>
                        <a:rPr lang="en-IN" dirty="0"/>
                        <a:t>Not needed</a:t>
                      </a:r>
                    </a:p>
                  </a:txBody>
                  <a:tcPr/>
                </a:tc>
                <a:tc>
                  <a:txBody>
                    <a:bodyPr/>
                    <a:lstStyle/>
                    <a:p>
                      <a:pPr algn="ctr"/>
                      <a:r>
                        <a:rPr lang="en-IN" dirty="0"/>
                        <a:t>Helpful or necessary</a:t>
                      </a:r>
                    </a:p>
                  </a:txBody>
                  <a:tcPr/>
                </a:tc>
                <a:extLst>
                  <a:ext uri="{0D108BD9-81ED-4DB2-BD59-A6C34878D82A}">
                    <a16:rowId xmlns:a16="http://schemas.microsoft.com/office/drawing/2014/main" val="10006"/>
                  </a:ext>
                </a:extLst>
              </a:tr>
              <a:tr h="370840">
                <a:tc>
                  <a:txBody>
                    <a:bodyPr/>
                    <a:lstStyle/>
                    <a:p>
                      <a:pPr algn="ctr"/>
                      <a:r>
                        <a:rPr lang="en-IN" dirty="0"/>
                        <a:t>7. Negative evidence</a:t>
                      </a:r>
                    </a:p>
                  </a:txBody>
                  <a:tcPr/>
                </a:tc>
                <a:tc>
                  <a:txBody>
                    <a:bodyPr/>
                    <a:lstStyle/>
                    <a:p>
                      <a:pPr algn="ctr"/>
                      <a:r>
                        <a:rPr lang="en-IN" dirty="0"/>
                        <a:t>Correction not found and not necessary</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dirty="0"/>
                        <a:t>Correction generally helpful or necessary</a:t>
                      </a:r>
                    </a:p>
                    <a:p>
                      <a:pPr algn="ctr"/>
                      <a:endParaRPr lang="en-IN" dirty="0"/>
                    </a:p>
                  </a:txBody>
                  <a:tcPr/>
                </a:tc>
                <a:extLst>
                  <a:ext uri="{0D108BD9-81ED-4DB2-BD59-A6C34878D82A}">
                    <a16:rowId xmlns:a16="http://schemas.microsoft.com/office/drawing/2014/main" val="10007"/>
                  </a:ext>
                </a:extLst>
              </a:tr>
              <a:tr h="370840">
                <a:tc>
                  <a:txBody>
                    <a:bodyPr/>
                    <a:lstStyle/>
                    <a:p>
                      <a:pPr algn="ctr"/>
                      <a:r>
                        <a:rPr lang="en-IN" dirty="0"/>
                        <a:t>8. Affective factors</a:t>
                      </a:r>
                    </a:p>
                  </a:txBody>
                  <a:tcPr/>
                </a:tc>
                <a:tc>
                  <a:txBody>
                    <a:bodyPr/>
                    <a:lstStyle/>
                    <a:p>
                      <a:pPr algn="ctr"/>
                      <a:r>
                        <a:rPr lang="en-IN" dirty="0"/>
                        <a:t>Not involved</a:t>
                      </a:r>
                    </a:p>
                  </a:txBody>
                  <a:tcPr/>
                </a:tc>
                <a:tc>
                  <a:txBody>
                    <a:bodyPr/>
                    <a:lstStyle/>
                    <a:p>
                      <a:pPr algn="ctr"/>
                      <a:r>
                        <a:rPr lang="en-IN" dirty="0"/>
                        <a:t>Play a major role determining </a:t>
                      </a:r>
                      <a:r>
                        <a:rPr lang="en-IN" dirty="0" err="1"/>
                        <a:t>prificiency</a:t>
                      </a:r>
                      <a:endParaRPr lang="en-IN" dirty="0"/>
                    </a:p>
                  </a:txBody>
                  <a:tcPr/>
                </a:tc>
                <a:extLst>
                  <a:ext uri="{0D108BD9-81ED-4DB2-BD59-A6C34878D82A}">
                    <a16:rowId xmlns:a16="http://schemas.microsoft.com/office/drawing/2014/main" val="10008"/>
                  </a:ext>
                </a:extLst>
              </a:tr>
            </a:tbl>
          </a:graphicData>
        </a:graphic>
      </p:graphicFrame>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2528"/>
          </a:xfrm>
        </p:spPr>
        <p:txBody>
          <a:bodyPr>
            <a:normAutofit fontScale="90000"/>
          </a:bodyPr>
          <a:lstStyle/>
          <a:p>
            <a:endParaRPr lang="en-IN" dirty="0"/>
          </a:p>
        </p:txBody>
      </p:sp>
      <p:sp>
        <p:nvSpPr>
          <p:cNvPr id="3" name="Content Placeholder 2"/>
          <p:cNvSpPr>
            <a:spLocks noGrp="1"/>
          </p:cNvSpPr>
          <p:nvPr>
            <p:ph idx="1"/>
          </p:nvPr>
        </p:nvSpPr>
        <p:spPr/>
        <p:txBody>
          <a:bodyPr/>
          <a:lstStyle/>
          <a:p>
            <a:endParaRPr lang="en-IN"/>
          </a:p>
        </p:txBody>
      </p:sp>
      <p:pic>
        <p:nvPicPr>
          <p:cNvPr id="1026" name="Picture 2" descr="C:\Users\Uttam\Downloads\language-and-language-learning-8-728.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ransition>
    <p:pull dir="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pic>
        <p:nvPicPr>
          <p:cNvPr id="2050" name="Picture 2" descr="C:\Users\Uttam\Downloads\language-and-language-learning-9-728.jpg"/>
          <p:cNvPicPr>
            <a:picLocks noChangeAspect="1" noChangeArrowheads="1"/>
          </p:cNvPicPr>
          <p:nvPr/>
        </p:nvPicPr>
        <p:blipFill>
          <a:blip r:embed="rId2"/>
          <a:srcRect/>
          <a:stretch>
            <a:fillRect/>
          </a:stretch>
        </p:blipFill>
        <p:spPr bwMode="auto">
          <a:xfrm>
            <a:off x="1104900" y="828675"/>
            <a:ext cx="6934200" cy="5200650"/>
          </a:xfrm>
          <a:prstGeom prst="rect">
            <a:avLst/>
          </a:prstGeom>
          <a:noFill/>
        </p:spPr>
      </p:pic>
    </p:spTree>
  </p:cSld>
  <p:clrMapOvr>
    <a:masterClrMapping/>
  </p:clrMapOvr>
  <p:transition>
    <p:pull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What is language?</a:t>
            </a:r>
          </a:p>
        </p:txBody>
      </p:sp>
      <p:pic>
        <p:nvPicPr>
          <p:cNvPr id="1026" name="Picture 2" descr="C:\Users\Uttam\Downloads\language-and-language-learning-4-728.jpg"/>
          <p:cNvPicPr>
            <a:picLocks noGrp="1" noChangeAspect="1" noChangeArrowheads="1"/>
          </p:cNvPicPr>
          <p:nvPr>
            <p:ph idx="1"/>
          </p:nvPr>
        </p:nvPicPr>
        <p:blipFill>
          <a:blip r:embed="rId2"/>
          <a:stretch>
            <a:fillRect/>
          </a:stretch>
        </p:blipFill>
        <p:spPr bwMode="auto">
          <a:xfrm>
            <a:off x="1645708" y="1935163"/>
            <a:ext cx="5852583" cy="4389437"/>
          </a:xfrm>
          <a:prstGeom prst="rect">
            <a:avLst/>
          </a:prstGeom>
          <a:noFill/>
        </p:spPr>
      </p:pic>
    </p:spTree>
  </p:cSld>
  <p:clrMapOvr>
    <a:masterClrMapping/>
  </p:clrMapOvr>
  <p:transition>
    <p:pull dir="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pic>
        <p:nvPicPr>
          <p:cNvPr id="3074" name="Picture 2" descr="C:\Users\Uttam\Downloads\language-and-language-learning-10-728.jpg"/>
          <p:cNvPicPr>
            <a:picLocks noChangeAspect="1" noChangeArrowheads="1"/>
          </p:cNvPicPr>
          <p:nvPr/>
        </p:nvPicPr>
        <p:blipFill>
          <a:blip r:embed="rId2"/>
          <a:srcRect/>
          <a:stretch>
            <a:fillRect/>
          </a:stretch>
        </p:blipFill>
        <p:spPr bwMode="auto">
          <a:xfrm>
            <a:off x="1104900" y="828675"/>
            <a:ext cx="6934200" cy="5200650"/>
          </a:xfrm>
          <a:prstGeom prst="rect">
            <a:avLst/>
          </a:prstGeom>
          <a:noFill/>
        </p:spPr>
      </p:pic>
    </p:spTree>
  </p:cSld>
  <p:clrMapOvr>
    <a:masterClrMapping/>
  </p:clrMapOvr>
  <p:transition>
    <p:pull dir="d"/>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pic>
        <p:nvPicPr>
          <p:cNvPr id="4098" name="Picture 2" descr="C:\Users\Uttam\Downloads\language-and-language-learning-11-728.jpg"/>
          <p:cNvPicPr>
            <a:picLocks noChangeAspect="1" noChangeArrowheads="1"/>
          </p:cNvPicPr>
          <p:nvPr/>
        </p:nvPicPr>
        <p:blipFill>
          <a:blip r:embed="rId2"/>
          <a:srcRect/>
          <a:stretch>
            <a:fillRect/>
          </a:stretch>
        </p:blipFill>
        <p:spPr bwMode="auto">
          <a:xfrm>
            <a:off x="1104900" y="828675"/>
            <a:ext cx="6934200" cy="5200650"/>
          </a:xfrm>
          <a:prstGeom prst="rect">
            <a:avLst/>
          </a:prstGeom>
          <a:noFill/>
        </p:spPr>
      </p:pic>
    </p:spTree>
  </p:cSld>
  <p:clrMapOvr>
    <a:masterClrMapping/>
  </p:clrMapOvr>
  <p:transition>
    <p:pull dir="d"/>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a:p>
        </p:txBody>
      </p:sp>
      <p:pic>
        <p:nvPicPr>
          <p:cNvPr id="5122" name="Picture 2" descr="C:\Users\Uttam\Downloads\language-and-language-learning-12-728.jpg"/>
          <p:cNvPicPr>
            <a:picLocks noChangeAspect="1" noChangeArrowheads="1"/>
          </p:cNvPicPr>
          <p:nvPr/>
        </p:nvPicPr>
        <p:blipFill>
          <a:blip r:embed="rId2"/>
          <a:srcRect/>
          <a:stretch>
            <a:fillRect/>
          </a:stretch>
        </p:blipFill>
        <p:spPr bwMode="auto">
          <a:xfrm>
            <a:off x="1104900" y="828675"/>
            <a:ext cx="6934200" cy="5200650"/>
          </a:xfrm>
          <a:prstGeom prst="rect">
            <a:avLst/>
          </a:prstGeom>
          <a:noFill/>
        </p:spPr>
      </p:pic>
    </p:spTree>
  </p:cSld>
  <p:clrMapOvr>
    <a:masterClrMapping/>
  </p:clrMapOvr>
  <p:transition>
    <p:pull dir="d"/>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br>
              <a:rPr lang="en-IN" sz="4000" b="1" dirty="0"/>
            </a:br>
            <a:br>
              <a:rPr lang="en-IN" sz="4000" b="1" dirty="0"/>
            </a:br>
            <a:br>
              <a:rPr lang="en-IN" sz="4000" b="1" dirty="0"/>
            </a:br>
            <a:br>
              <a:rPr lang="en-IN" sz="4000" b="1" dirty="0"/>
            </a:br>
            <a:br>
              <a:rPr lang="en-IN" sz="4000" b="1" dirty="0"/>
            </a:br>
            <a:r>
              <a:rPr lang="en-IN" sz="4000" b="1" dirty="0"/>
              <a:t>Tips For Learning A Foreign Language</a:t>
            </a:r>
            <a:br>
              <a:rPr lang="en-IN" sz="4000" b="1" dirty="0"/>
            </a:br>
            <a:endParaRPr lang="en-IN" sz="4000" dirty="0"/>
          </a:p>
        </p:txBody>
      </p:sp>
      <p:sp>
        <p:nvSpPr>
          <p:cNvPr id="3" name="Content Placeholder 2"/>
          <p:cNvSpPr>
            <a:spLocks noGrp="1"/>
          </p:cNvSpPr>
          <p:nvPr>
            <p:ph idx="1"/>
          </p:nvPr>
        </p:nvSpPr>
        <p:spPr/>
        <p:txBody>
          <a:bodyPr>
            <a:normAutofit fontScale="92500" lnSpcReduction="20000"/>
          </a:bodyPr>
          <a:lstStyle/>
          <a:p>
            <a:r>
              <a:rPr lang="en-IN" b="1" dirty="0"/>
              <a:t> Conversation, Conversation, Conversation.</a:t>
            </a:r>
          </a:p>
          <a:p>
            <a:r>
              <a:rPr lang="en-IN" b="1" dirty="0"/>
              <a:t>Start with the 100 most common words.</a:t>
            </a:r>
          </a:p>
          <a:p>
            <a:r>
              <a:rPr lang="en-IN" b="1" dirty="0"/>
              <a:t>Carry a pocket dictionary.</a:t>
            </a:r>
          </a:p>
          <a:p>
            <a:r>
              <a:rPr lang="en-IN" b="1" dirty="0"/>
              <a:t>Keep practicing in your head.</a:t>
            </a:r>
          </a:p>
          <a:p>
            <a:r>
              <a:rPr lang="en-IN" b="1" dirty="0"/>
              <a:t>Figure out pronunciation patterns.</a:t>
            </a:r>
          </a:p>
          <a:p>
            <a:r>
              <a:rPr lang="en-IN" b="1" dirty="0"/>
              <a:t>You’re going to say a lot of stupid things. Accept it.</a:t>
            </a:r>
            <a:r>
              <a:rPr lang="en-IN" dirty="0"/>
              <a:t> </a:t>
            </a:r>
          </a:p>
          <a:p>
            <a:r>
              <a:rPr lang="en-IN" b="1" dirty="0"/>
              <a:t>Use audio and online courses for the first 100 words and basic grammar.</a:t>
            </a:r>
          </a:p>
          <a:p>
            <a:r>
              <a:rPr lang="en-IN" b="1" dirty="0"/>
              <a:t>After the first 100 words, focus on becoming conversational.</a:t>
            </a:r>
          </a:p>
          <a:p>
            <a:r>
              <a:rPr lang="en-IN" b="1" dirty="0"/>
              <a:t>Date someone who speaks the target language and not your native language.</a:t>
            </a: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77500" lnSpcReduction="20000"/>
          </a:bodyPr>
          <a:lstStyle/>
          <a:p>
            <a:r>
              <a:rPr lang="en-IN" b="1" dirty="0"/>
              <a:t> Facebook chat + Google Translate = Winning.</a:t>
            </a:r>
          </a:p>
          <a:p>
            <a:r>
              <a:rPr lang="en-IN" b="1" dirty="0"/>
              <a:t>When you learn a new word, try to use it a few times right away.</a:t>
            </a:r>
          </a:p>
          <a:p>
            <a:r>
              <a:rPr lang="en-IN" b="1" dirty="0"/>
              <a:t>TV shows, movies, newspapers and magazines are a good supplementation.</a:t>
            </a:r>
          </a:p>
          <a:p>
            <a:r>
              <a:rPr lang="en-IN" b="1" dirty="0"/>
              <a:t>Most people are helpful, let them help.</a:t>
            </a:r>
          </a:p>
          <a:p>
            <a:r>
              <a:rPr lang="en-IN" b="1"/>
              <a:t>These </a:t>
            </a:r>
            <a:r>
              <a:rPr lang="en-IN" b="1" dirty="0"/>
              <a:t>are the phases you go through.</a:t>
            </a:r>
          </a:p>
          <a:p>
            <a:r>
              <a:rPr lang="en-IN" b="1" dirty="0"/>
              <a:t>Finally, find a way to make it fun</a:t>
            </a:r>
          </a:p>
          <a:p>
            <a:r>
              <a:rPr lang="en-IN" b="1" dirty="0"/>
              <a:t>Use flashcards.</a:t>
            </a:r>
          </a:p>
          <a:p>
            <a:r>
              <a:rPr lang="en-IN" b="1" dirty="0"/>
              <a:t>Buy bilingual books.</a:t>
            </a:r>
          </a:p>
          <a:p>
            <a:r>
              <a:rPr lang="en-IN" b="1" dirty="0"/>
              <a:t>Watch a TV show in another language or a movie with subtitles</a:t>
            </a:r>
          </a:p>
          <a:p>
            <a:r>
              <a:rPr lang="en-IN" b="1" dirty="0"/>
              <a:t>Try informal learning sessions.</a:t>
            </a:r>
          </a:p>
          <a:p>
            <a:r>
              <a:rPr lang="en-IN" b="1" dirty="0"/>
              <a:t>Sign them up for an online class.</a:t>
            </a:r>
            <a:endParaRPr lang="en-IN" dirty="0"/>
          </a:p>
          <a:p>
            <a:endParaRPr lang="en-IN" dirty="0"/>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20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457200" y="1214422"/>
            <a:ext cx="8229600" cy="4911741"/>
          </a:xfrm>
        </p:spPr>
        <p:txBody>
          <a:bodyPr>
            <a:normAutofit/>
          </a:bodyPr>
          <a:lstStyle/>
          <a:p>
            <a:pPr>
              <a:buNone/>
            </a:pPr>
            <a:endParaRPr lang="en-IN" sz="8800" dirty="0"/>
          </a:p>
          <a:p>
            <a:pPr>
              <a:buNone/>
            </a:pPr>
            <a:r>
              <a:rPr lang="en-IN" sz="8800" dirty="0"/>
              <a:t>    Thank you    </a:t>
            </a: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2050" name="Picture 2" descr="C:\Users\Uttam\Downloads\language-and-language-learning-5-728.jpg"/>
          <p:cNvPicPr>
            <a:picLocks noGrp="1" noChangeAspect="1" noChangeArrowheads="1"/>
          </p:cNvPicPr>
          <p:nvPr>
            <p:ph idx="1"/>
          </p:nvPr>
        </p:nvPicPr>
        <p:blipFill>
          <a:blip r:embed="rId2"/>
          <a:srcRect/>
          <a:stretch>
            <a:fillRect/>
          </a:stretch>
        </p:blipFill>
        <p:spPr bwMode="auto">
          <a:xfrm>
            <a:off x="1" y="0"/>
            <a:ext cx="9144000" cy="6858000"/>
          </a:xfrm>
          <a:prstGeom prst="rect">
            <a:avLst/>
          </a:prstGeom>
          <a:noFill/>
        </p:spPr>
      </p:pic>
    </p:spTree>
  </p:cSld>
  <p:clrMapOvr>
    <a:masterClrMapping/>
  </p:clrMapOvr>
  <p:transition>
    <p:pull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3074" name="Picture 2" descr="C:\Users\Uttam\Downloads\language-and-language-learning-7-728.jpg"/>
          <p:cNvPicPr>
            <a:picLocks noGrp="1" noChangeAspect="1" noChangeArrowheads="1"/>
          </p:cNvPicPr>
          <p:nvPr>
            <p:ph idx="1"/>
          </p:nvPr>
        </p:nvPicPr>
        <p:blipFill>
          <a:blip r:embed="rId2"/>
          <a:srcRect/>
          <a:stretch>
            <a:fillRect/>
          </a:stretch>
        </p:blipFill>
        <p:spPr bwMode="auto">
          <a:xfrm>
            <a:off x="1" y="0"/>
            <a:ext cx="9144000" cy="6858000"/>
          </a:xfrm>
          <a:prstGeom prst="rect">
            <a:avLst/>
          </a:prstGeom>
          <a:noFill/>
        </p:spPr>
      </p:pic>
    </p:spTree>
  </p:cSld>
  <p:clrMapOvr>
    <a:masterClrMapping/>
  </p:clrMapOvr>
  <p:transition>
    <p:pull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IN" dirty="0"/>
          </a:p>
        </p:txBody>
      </p:sp>
      <p:sp>
        <p:nvSpPr>
          <p:cNvPr id="3" name="Content Placeholder 2"/>
          <p:cNvSpPr>
            <a:spLocks noGrp="1"/>
          </p:cNvSpPr>
          <p:nvPr>
            <p:ph idx="1"/>
          </p:nvPr>
        </p:nvSpPr>
        <p:spPr>
          <a:xfrm>
            <a:off x="457200" y="642918"/>
            <a:ext cx="8229600" cy="5483245"/>
          </a:xfrm>
        </p:spPr>
        <p:txBody>
          <a:bodyPr/>
          <a:lstStyle/>
          <a:p>
            <a:pPr>
              <a:buNone/>
            </a:pPr>
            <a:r>
              <a:rPr lang="en-IN" dirty="0"/>
              <a:t>    Language is human system of communication that use arbitrary signals, such as voice sound, gesture or written symbols. It is the human ability to acquire and use complex sentences of communication and language is any specific, example of such a system. It enables human to express their feeling, thoughts and ideas through verbal and non-verbal sounds, symbols and gestures.</a:t>
            </a: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What is learning?</a:t>
            </a:r>
          </a:p>
        </p:txBody>
      </p:sp>
      <p:sp>
        <p:nvSpPr>
          <p:cNvPr id="3" name="Content Placeholder 2"/>
          <p:cNvSpPr>
            <a:spLocks noGrp="1"/>
          </p:cNvSpPr>
          <p:nvPr>
            <p:ph idx="1"/>
          </p:nvPr>
        </p:nvSpPr>
        <p:spPr/>
        <p:txBody>
          <a:bodyPr>
            <a:normAutofit/>
          </a:bodyPr>
          <a:lstStyle/>
          <a:p>
            <a:pPr>
              <a:buFont typeface="Wingdings" pitchFamily="2" charset="2"/>
              <a:buChar char="v"/>
            </a:pPr>
            <a:r>
              <a:rPr lang="en-IN" dirty="0"/>
              <a:t> learning is the acquisition of habits, knowledge and attitudes. It involves new ways of doing things, and it operates in an individual’s attempts to overcome obstacles or to adjust to new situations. It presents progressive changes in behaviour..... . It enables him to satisfy interest to attain goals.</a:t>
            </a:r>
          </a:p>
          <a:p>
            <a:pPr>
              <a:buFont typeface="Wingdings" pitchFamily="2" charset="2"/>
              <a:buChar char="v"/>
            </a:pPr>
            <a:r>
              <a:rPr lang="en-IN" dirty="0"/>
              <a:t> knowledge acquired through study, experience, or being taught.</a:t>
            </a:r>
          </a:p>
          <a:p>
            <a:pPr>
              <a:buNone/>
            </a:pPr>
            <a:endParaRPr lang="en-IN" dirty="0"/>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Language acquisition</a:t>
            </a:r>
          </a:p>
        </p:txBody>
      </p:sp>
      <p:sp>
        <p:nvSpPr>
          <p:cNvPr id="5" name="Content Placeholder 4"/>
          <p:cNvSpPr>
            <a:spLocks noGrp="1"/>
          </p:cNvSpPr>
          <p:nvPr>
            <p:ph idx="1"/>
          </p:nvPr>
        </p:nvSpPr>
        <p:spPr/>
        <p:txBody>
          <a:bodyPr/>
          <a:lstStyle/>
          <a:p>
            <a:pPr>
              <a:buNone/>
            </a:pPr>
            <a:r>
              <a:rPr lang="en-IN" dirty="0"/>
              <a:t>   Language acquisitions is the process by which human acquire the capacity to perceive and comprehend language, sentences to communicate.</a:t>
            </a: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First language acquisition</a:t>
            </a:r>
          </a:p>
        </p:txBody>
      </p:sp>
      <p:sp>
        <p:nvSpPr>
          <p:cNvPr id="3" name="Content Placeholder 2"/>
          <p:cNvSpPr>
            <a:spLocks noGrp="1"/>
          </p:cNvSpPr>
          <p:nvPr>
            <p:ph idx="1"/>
          </p:nvPr>
        </p:nvSpPr>
        <p:spPr/>
        <p:txBody>
          <a:bodyPr>
            <a:normAutofit/>
          </a:bodyPr>
          <a:lstStyle/>
          <a:p>
            <a:pPr>
              <a:buNone/>
            </a:pPr>
            <a:r>
              <a:rPr lang="en-IN" dirty="0"/>
              <a:t>Language acquisition usually refers to first language acquisition which studies infant’s acquisition of their native language or mother tongue. It studied how children starts understanding and speaking their first language.</a:t>
            </a:r>
          </a:p>
          <a:p>
            <a:pPr>
              <a:buNone/>
            </a:pPr>
            <a:r>
              <a:rPr lang="en-IN" dirty="0"/>
              <a:t>It is distinguished from 2</a:t>
            </a:r>
            <a:r>
              <a:rPr lang="en-IN" baseline="30000" dirty="0"/>
              <a:t>nd</a:t>
            </a:r>
            <a:r>
              <a:rPr lang="en-IN" dirty="0"/>
              <a:t> language learning which deals with the learning additional languages both in children and adults. </a:t>
            </a: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Biological clock of 1</a:t>
            </a:r>
            <a:r>
              <a:rPr lang="en-IN" baseline="30000" dirty="0"/>
              <a:t>st</a:t>
            </a:r>
            <a:r>
              <a:rPr lang="en-IN" dirty="0"/>
              <a:t> language acquisition</a:t>
            </a:r>
          </a:p>
        </p:txBody>
      </p:sp>
      <p:graphicFrame>
        <p:nvGraphicFramePr>
          <p:cNvPr id="4" name="Content Placeholder 3"/>
          <p:cNvGraphicFramePr>
            <a:graphicFrameLocks noGrp="1"/>
          </p:cNvGraphicFramePr>
          <p:nvPr>
            <p:ph idx="1"/>
          </p:nvPr>
        </p:nvGraphicFramePr>
        <p:xfrm>
          <a:off x="457200" y="1935163"/>
          <a:ext cx="8229600" cy="502920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r>
                        <a:rPr lang="en-IN" sz="2400" dirty="0"/>
                        <a:t>Language utterance</a:t>
                      </a:r>
                    </a:p>
                  </a:txBody>
                  <a:tcPr/>
                </a:tc>
                <a:tc>
                  <a:txBody>
                    <a:bodyPr/>
                    <a:lstStyle/>
                    <a:p>
                      <a:pPr algn="ctr"/>
                      <a:r>
                        <a:rPr lang="en-IN" sz="2400" dirty="0"/>
                        <a:t>age</a:t>
                      </a:r>
                    </a:p>
                  </a:txBody>
                  <a:tcPr/>
                </a:tc>
                <a:extLst>
                  <a:ext uri="{0D108BD9-81ED-4DB2-BD59-A6C34878D82A}">
                    <a16:rowId xmlns:a16="http://schemas.microsoft.com/office/drawing/2014/main" val="10000"/>
                  </a:ext>
                </a:extLst>
              </a:tr>
              <a:tr h="370840">
                <a:tc>
                  <a:txBody>
                    <a:bodyPr/>
                    <a:lstStyle/>
                    <a:p>
                      <a:pPr algn="ctr"/>
                      <a:r>
                        <a:rPr lang="en-IN" sz="2400" dirty="0"/>
                        <a:t>crying</a:t>
                      </a:r>
                    </a:p>
                  </a:txBody>
                  <a:tcPr/>
                </a:tc>
                <a:tc>
                  <a:txBody>
                    <a:bodyPr/>
                    <a:lstStyle/>
                    <a:p>
                      <a:pPr algn="ctr"/>
                      <a:r>
                        <a:rPr lang="en-IN" sz="2400" dirty="0"/>
                        <a:t>Birth</a:t>
                      </a:r>
                    </a:p>
                  </a:txBody>
                  <a:tcPr/>
                </a:tc>
                <a:extLst>
                  <a:ext uri="{0D108BD9-81ED-4DB2-BD59-A6C34878D82A}">
                    <a16:rowId xmlns:a16="http://schemas.microsoft.com/office/drawing/2014/main" val="10001"/>
                  </a:ext>
                </a:extLst>
              </a:tr>
              <a:tr h="370840">
                <a:tc>
                  <a:txBody>
                    <a:bodyPr/>
                    <a:lstStyle/>
                    <a:p>
                      <a:pPr algn="ctr"/>
                      <a:r>
                        <a:rPr lang="en-IN" sz="2400" dirty="0"/>
                        <a:t>cooing</a:t>
                      </a:r>
                    </a:p>
                  </a:txBody>
                  <a:tcPr/>
                </a:tc>
                <a:tc>
                  <a:txBody>
                    <a:bodyPr/>
                    <a:lstStyle/>
                    <a:p>
                      <a:pPr algn="ctr"/>
                      <a:r>
                        <a:rPr lang="en-IN" sz="2400" dirty="0"/>
                        <a:t>6 weeks</a:t>
                      </a:r>
                    </a:p>
                  </a:txBody>
                  <a:tcPr/>
                </a:tc>
                <a:extLst>
                  <a:ext uri="{0D108BD9-81ED-4DB2-BD59-A6C34878D82A}">
                    <a16:rowId xmlns:a16="http://schemas.microsoft.com/office/drawing/2014/main" val="10002"/>
                  </a:ext>
                </a:extLst>
              </a:tr>
              <a:tr h="370840">
                <a:tc>
                  <a:txBody>
                    <a:bodyPr/>
                    <a:lstStyle/>
                    <a:p>
                      <a:pPr algn="ctr"/>
                      <a:r>
                        <a:rPr lang="en-IN" sz="2400" dirty="0"/>
                        <a:t>bobbing</a:t>
                      </a:r>
                    </a:p>
                  </a:txBody>
                  <a:tcPr/>
                </a:tc>
                <a:tc>
                  <a:txBody>
                    <a:bodyPr/>
                    <a:lstStyle/>
                    <a:p>
                      <a:pPr algn="ctr"/>
                      <a:r>
                        <a:rPr lang="en-IN" sz="2400" dirty="0"/>
                        <a:t>6 months</a:t>
                      </a:r>
                    </a:p>
                  </a:txBody>
                  <a:tcPr/>
                </a:tc>
                <a:extLst>
                  <a:ext uri="{0D108BD9-81ED-4DB2-BD59-A6C34878D82A}">
                    <a16:rowId xmlns:a16="http://schemas.microsoft.com/office/drawing/2014/main" val="10003"/>
                  </a:ext>
                </a:extLst>
              </a:tr>
              <a:tr h="370840">
                <a:tc>
                  <a:txBody>
                    <a:bodyPr/>
                    <a:lstStyle/>
                    <a:p>
                      <a:pPr algn="ctr"/>
                      <a:r>
                        <a:rPr lang="en-IN" sz="2400" dirty="0"/>
                        <a:t>Intonation pattern</a:t>
                      </a:r>
                    </a:p>
                  </a:txBody>
                  <a:tcPr/>
                </a:tc>
                <a:tc>
                  <a:txBody>
                    <a:bodyPr/>
                    <a:lstStyle/>
                    <a:p>
                      <a:pPr algn="ctr"/>
                      <a:r>
                        <a:rPr lang="en-IN" sz="2400" dirty="0"/>
                        <a:t>8 months</a:t>
                      </a:r>
                    </a:p>
                  </a:txBody>
                  <a:tcPr/>
                </a:tc>
                <a:extLst>
                  <a:ext uri="{0D108BD9-81ED-4DB2-BD59-A6C34878D82A}">
                    <a16:rowId xmlns:a16="http://schemas.microsoft.com/office/drawing/2014/main" val="10004"/>
                  </a:ext>
                </a:extLst>
              </a:tr>
              <a:tr h="370840">
                <a:tc>
                  <a:txBody>
                    <a:bodyPr/>
                    <a:lstStyle/>
                    <a:p>
                      <a:pPr algn="ctr"/>
                      <a:r>
                        <a:rPr lang="en-IN" sz="2400" dirty="0"/>
                        <a:t>1 word utterance</a:t>
                      </a:r>
                    </a:p>
                  </a:txBody>
                  <a:tcPr/>
                </a:tc>
                <a:tc>
                  <a:txBody>
                    <a:bodyPr/>
                    <a:lstStyle/>
                    <a:p>
                      <a:pPr algn="ctr"/>
                      <a:r>
                        <a:rPr lang="en-IN" sz="2400" dirty="0"/>
                        <a:t>I year</a:t>
                      </a:r>
                    </a:p>
                  </a:txBody>
                  <a:tcPr/>
                </a:tc>
                <a:extLst>
                  <a:ext uri="{0D108BD9-81ED-4DB2-BD59-A6C34878D82A}">
                    <a16:rowId xmlns:a16="http://schemas.microsoft.com/office/drawing/2014/main" val="10005"/>
                  </a:ext>
                </a:extLst>
              </a:tr>
              <a:tr h="370840">
                <a:tc>
                  <a:txBody>
                    <a:bodyPr/>
                    <a:lstStyle/>
                    <a:p>
                      <a:pPr algn="ctr"/>
                      <a:r>
                        <a:rPr lang="en-IN" sz="2400" dirty="0"/>
                        <a:t>2 words utterance</a:t>
                      </a:r>
                    </a:p>
                  </a:txBody>
                  <a:tcPr/>
                </a:tc>
                <a:tc>
                  <a:txBody>
                    <a:bodyPr/>
                    <a:lstStyle/>
                    <a:p>
                      <a:pPr algn="ctr"/>
                      <a:r>
                        <a:rPr lang="en-IN" sz="2400" dirty="0"/>
                        <a:t>18 months</a:t>
                      </a:r>
                    </a:p>
                  </a:txBody>
                  <a:tcPr/>
                </a:tc>
                <a:extLst>
                  <a:ext uri="{0D108BD9-81ED-4DB2-BD59-A6C34878D82A}">
                    <a16:rowId xmlns:a16="http://schemas.microsoft.com/office/drawing/2014/main" val="10006"/>
                  </a:ext>
                </a:extLst>
              </a:tr>
              <a:tr h="370840">
                <a:tc>
                  <a:txBody>
                    <a:bodyPr/>
                    <a:lstStyle/>
                    <a:p>
                      <a:pPr algn="ctr"/>
                      <a:r>
                        <a:rPr lang="en-IN" sz="2400" dirty="0"/>
                        <a:t>Word inflection</a:t>
                      </a:r>
                    </a:p>
                  </a:txBody>
                  <a:tcPr/>
                </a:tc>
                <a:tc>
                  <a:txBody>
                    <a:bodyPr/>
                    <a:lstStyle/>
                    <a:p>
                      <a:pPr algn="ctr"/>
                      <a:r>
                        <a:rPr lang="en-IN" sz="2400" dirty="0"/>
                        <a:t>2 years</a:t>
                      </a:r>
                    </a:p>
                  </a:txBody>
                  <a:tcPr/>
                </a:tc>
                <a:extLst>
                  <a:ext uri="{0D108BD9-81ED-4DB2-BD59-A6C34878D82A}">
                    <a16:rowId xmlns:a16="http://schemas.microsoft.com/office/drawing/2014/main" val="10007"/>
                  </a:ext>
                </a:extLst>
              </a:tr>
              <a:tr h="370840">
                <a:tc>
                  <a:txBody>
                    <a:bodyPr/>
                    <a:lstStyle/>
                    <a:p>
                      <a:pPr algn="ctr"/>
                      <a:r>
                        <a:rPr lang="en-IN" sz="2400" dirty="0"/>
                        <a:t>Question, negatives</a:t>
                      </a:r>
                    </a:p>
                  </a:txBody>
                  <a:tcPr/>
                </a:tc>
                <a:tc>
                  <a:txBody>
                    <a:bodyPr/>
                    <a:lstStyle/>
                    <a:p>
                      <a:pPr algn="ctr"/>
                      <a:r>
                        <a:rPr lang="en-IN" sz="2400" dirty="0"/>
                        <a:t>2.5 years</a:t>
                      </a:r>
                    </a:p>
                  </a:txBody>
                  <a:tcPr/>
                </a:tc>
                <a:extLst>
                  <a:ext uri="{0D108BD9-81ED-4DB2-BD59-A6C34878D82A}">
                    <a16:rowId xmlns:a16="http://schemas.microsoft.com/office/drawing/2014/main" val="10008"/>
                  </a:ext>
                </a:extLst>
              </a:tr>
              <a:tr h="370840">
                <a:tc>
                  <a:txBody>
                    <a:bodyPr/>
                    <a:lstStyle/>
                    <a:p>
                      <a:pPr algn="ctr"/>
                      <a:r>
                        <a:rPr lang="en-IN" sz="2400" dirty="0"/>
                        <a:t>Complex structure</a:t>
                      </a:r>
                    </a:p>
                  </a:txBody>
                  <a:tcPr/>
                </a:tc>
                <a:tc>
                  <a:txBody>
                    <a:bodyPr/>
                    <a:lstStyle/>
                    <a:p>
                      <a:pPr algn="ctr"/>
                      <a:r>
                        <a:rPr lang="en-IN" sz="2400" dirty="0"/>
                        <a:t>5 years</a:t>
                      </a:r>
                    </a:p>
                  </a:txBody>
                  <a:tcPr/>
                </a:tc>
                <a:extLst>
                  <a:ext uri="{0D108BD9-81ED-4DB2-BD59-A6C34878D82A}">
                    <a16:rowId xmlns:a16="http://schemas.microsoft.com/office/drawing/2014/main" val="10009"/>
                  </a:ext>
                </a:extLst>
              </a:tr>
              <a:tr h="370840">
                <a:tc>
                  <a:txBody>
                    <a:bodyPr/>
                    <a:lstStyle/>
                    <a:p>
                      <a:pPr algn="ctr"/>
                      <a:r>
                        <a:rPr lang="en-IN" sz="2400" dirty="0"/>
                        <a:t>Matures speech</a:t>
                      </a:r>
                    </a:p>
                  </a:txBody>
                  <a:tcPr/>
                </a:tc>
                <a:tc>
                  <a:txBody>
                    <a:bodyPr/>
                    <a:lstStyle/>
                    <a:p>
                      <a:pPr algn="ctr"/>
                      <a:r>
                        <a:rPr lang="en-IN" sz="2400" dirty="0"/>
                        <a:t>10 years</a:t>
                      </a:r>
                    </a:p>
                  </a:txBody>
                  <a:tcPr/>
                </a:tc>
                <a:extLst>
                  <a:ext uri="{0D108BD9-81ED-4DB2-BD59-A6C34878D82A}">
                    <a16:rowId xmlns:a16="http://schemas.microsoft.com/office/drawing/2014/main" val="10010"/>
                  </a:ext>
                </a:extLst>
              </a:tr>
            </a:tbl>
          </a:graphicData>
        </a:graphic>
      </p:graphicFrame>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365</TotalTime>
  <Words>1000</Words>
  <Application>Microsoft Office PowerPoint</Application>
  <PresentationFormat>On-screen Show (4:3)</PresentationFormat>
  <Paragraphs>120</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Calibri</vt:lpstr>
      <vt:lpstr>Constantia</vt:lpstr>
      <vt:lpstr>Wingdings</vt:lpstr>
      <vt:lpstr>Wingdings 2</vt:lpstr>
      <vt:lpstr>Flow</vt:lpstr>
      <vt:lpstr>Language and Learning</vt:lpstr>
      <vt:lpstr>What is language?</vt:lpstr>
      <vt:lpstr>PowerPoint Presentation</vt:lpstr>
      <vt:lpstr>PowerPoint Presentation</vt:lpstr>
      <vt:lpstr>PowerPoint Presentation</vt:lpstr>
      <vt:lpstr>What is learning?</vt:lpstr>
      <vt:lpstr>Language acquisition</vt:lpstr>
      <vt:lpstr>First language acquisition</vt:lpstr>
      <vt:lpstr>Biological clock of 1st language acquisition</vt:lpstr>
      <vt:lpstr>Stages of 1st language acquisition</vt:lpstr>
      <vt:lpstr>Theories of 1st language acquisition</vt:lpstr>
      <vt:lpstr>Imitation or behaviourism theory </vt:lpstr>
      <vt:lpstr>PowerPoint Presentation</vt:lpstr>
      <vt:lpstr>Second language learning</vt:lpstr>
      <vt:lpstr>Benefits</vt:lpstr>
      <vt:lpstr>Factor affecting L2 learning</vt:lpstr>
      <vt:lpstr>Comparison between L1 and L2</vt:lpstr>
      <vt:lpstr>PowerPoint Presentation</vt:lpstr>
      <vt:lpstr>PowerPoint Presentation</vt:lpstr>
      <vt:lpstr>PowerPoint Presentation</vt:lpstr>
      <vt:lpstr>PowerPoint Presentation</vt:lpstr>
      <vt:lpstr>PowerPoint Presentation</vt:lpstr>
      <vt:lpstr>     Tips For Learning A Foreign Language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Language and Learning</dc:title>
  <dc:creator>Uttam</dc:creator>
  <cp:lastModifiedBy>Uttam Das</cp:lastModifiedBy>
  <cp:revision>78</cp:revision>
  <dcterms:created xsi:type="dcterms:W3CDTF">2018-09-11T19:29:01Z</dcterms:created>
  <dcterms:modified xsi:type="dcterms:W3CDTF">2024-09-28T06:09:45Z</dcterms:modified>
</cp:coreProperties>
</file>