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78" r:id="rId3"/>
    <p:sldId id="296" r:id="rId4"/>
    <p:sldId id="301" r:id="rId5"/>
    <p:sldId id="297" r:id="rId6"/>
    <p:sldId id="298" r:id="rId7"/>
    <p:sldId id="299" r:id="rId8"/>
    <p:sldId id="300" r:id="rId9"/>
    <p:sldId id="295" r:id="rId10"/>
    <p:sldId id="294" r:id="rId11"/>
    <p:sldId id="28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2B8C1E6-B323-4B7F-94D2-863786281456}">
          <p14:sldIdLst/>
        </p14:section>
        <p14:section name="Untitled Section" id="{006B2B52-9B9E-4456-855B-A50F09BF13CB}">
          <p14:sldIdLst>
            <p14:sldId id="277"/>
            <p14:sldId id="278"/>
            <p14:sldId id="296"/>
            <p14:sldId id="301"/>
            <p14:sldId id="297"/>
            <p14:sldId id="298"/>
            <p14:sldId id="299"/>
            <p14:sldId id="300"/>
            <p14:sldId id="295"/>
            <p14:sldId id="294"/>
            <p14:sldId id="2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591449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282197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6808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858513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24914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180730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040757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29342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921795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577AB-0779-4994-ABBE-2223FD90717B}" type="datetimeFigureOut">
              <a:rPr lang="en-IN" smtClean="0"/>
              <a:t>31-08-2024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124971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C577AB-0779-4994-ABBE-2223FD90717B}" type="datetimeFigureOut">
              <a:rPr lang="en-IN" smtClean="0"/>
              <a:t>31-08-2024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246458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C577AB-0779-4994-ABBE-2223FD90717B}" type="datetimeFigureOut">
              <a:rPr lang="en-IN" smtClean="0"/>
              <a:t>31-08-2024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210309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C577AB-0779-4994-ABBE-2223FD90717B}" type="datetimeFigureOut">
              <a:rPr lang="en-IN" smtClean="0"/>
              <a:t>31-08-2024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3375827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577AB-0779-4994-ABBE-2223FD90717B}" type="datetimeFigureOut">
              <a:rPr lang="en-IN" smtClean="0"/>
              <a:t>31-08-2024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2953990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C577AB-0779-4994-ABBE-2223FD90717B}" type="datetimeFigureOut">
              <a:rPr lang="en-IN" smtClean="0"/>
              <a:t>31-08-2024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48038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C577AB-0779-4994-ABBE-2223FD90717B}" type="datetimeFigureOut">
              <a:rPr lang="en-IN" smtClean="0"/>
              <a:t>31-08-2024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8CB8C7-0BD1-43FD-81E1-01E463A94ABD}" type="slidenum">
              <a:rPr lang="en-IN" smtClean="0"/>
              <a:t>‹#›</a:t>
            </a:fld>
            <a:endParaRPr lang="en-IN"/>
          </a:p>
        </p:txBody>
      </p:sp>
    </p:spTree>
    <p:extLst>
      <p:ext uri="{BB962C8B-B14F-4D97-AF65-F5344CB8AC3E}">
        <p14:creationId xmlns:p14="http://schemas.microsoft.com/office/powerpoint/2010/main" val="1491532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2C577AB-0779-4994-ABBE-2223FD90717B}" type="datetimeFigureOut">
              <a:rPr lang="en-IN" smtClean="0"/>
              <a:t>31-08-2024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8CB8C7-0BD1-43FD-81E1-01E463A94ABD}" type="slidenum">
              <a:rPr lang="en-IN" smtClean="0"/>
              <a:t>‹#›</a:t>
            </a:fld>
            <a:endParaRPr lang="en-IN"/>
          </a:p>
        </p:txBody>
      </p:sp>
    </p:spTree>
    <p:extLst>
      <p:ext uri="{BB962C8B-B14F-4D97-AF65-F5344CB8AC3E}">
        <p14:creationId xmlns:p14="http://schemas.microsoft.com/office/powerpoint/2010/main" val="26632193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newsweek.com/luxury-brands-prefer-burn-millions-dollars-worth-clothes-over-letting-wrong-103208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DA1E4-4CCD-4C29-900C-3D090DA2B00C}"/>
              </a:ext>
            </a:extLst>
          </p:cNvPr>
          <p:cNvSpPr>
            <a:spLocks noGrp="1"/>
          </p:cNvSpPr>
          <p:nvPr>
            <p:ph type="ctrTitle"/>
          </p:nvPr>
        </p:nvSpPr>
        <p:spPr>
          <a:xfrm>
            <a:off x="180110" y="848139"/>
            <a:ext cx="9143999" cy="1382443"/>
          </a:xfrm>
        </p:spPr>
        <p:txBody>
          <a:bodyPr>
            <a:normAutofit fontScale="90000"/>
          </a:bodyPr>
          <a:lstStyle/>
          <a:p>
            <a:r>
              <a:rPr lang="en-IN" dirty="0"/>
              <a:t>BASIC CONCEPTS ON COMMON PROPERTY RESOURCES &amp; TRAGEDY OF COMMONS</a:t>
            </a:r>
          </a:p>
        </p:txBody>
      </p:sp>
      <p:sp>
        <p:nvSpPr>
          <p:cNvPr id="3" name="Subtitle 2">
            <a:extLst>
              <a:ext uri="{FF2B5EF4-FFF2-40B4-BE49-F238E27FC236}">
                <a16:creationId xmlns:a16="http://schemas.microsoft.com/office/drawing/2014/main" id="{19B84D6F-4112-4982-8809-E69A2A0B25ED}"/>
              </a:ext>
            </a:extLst>
          </p:cNvPr>
          <p:cNvSpPr>
            <a:spLocks noGrp="1"/>
          </p:cNvSpPr>
          <p:nvPr>
            <p:ph type="subTitle" idx="1"/>
          </p:nvPr>
        </p:nvSpPr>
        <p:spPr>
          <a:xfrm>
            <a:off x="1507065" y="3255818"/>
            <a:ext cx="8816377" cy="2754043"/>
          </a:xfrm>
        </p:spPr>
        <p:txBody>
          <a:bodyPr>
            <a:normAutofit/>
          </a:bodyPr>
          <a:lstStyle/>
          <a:p>
            <a:r>
              <a:rPr lang="en-IN" dirty="0"/>
              <a:t>					</a:t>
            </a:r>
            <a:r>
              <a:rPr lang="en-IN" b="1" dirty="0">
                <a:solidFill>
                  <a:schemeClr val="tx1"/>
                </a:solidFill>
              </a:rPr>
              <a:t>B.A 1</a:t>
            </a:r>
            <a:r>
              <a:rPr lang="en-IN" b="1" baseline="30000" dirty="0">
                <a:solidFill>
                  <a:schemeClr val="tx1"/>
                </a:solidFill>
              </a:rPr>
              <a:t>st</a:t>
            </a:r>
            <a:r>
              <a:rPr lang="en-IN" b="1" dirty="0">
                <a:solidFill>
                  <a:schemeClr val="tx1"/>
                </a:solidFill>
              </a:rPr>
              <a:t> Semester(BOYS SECTION)</a:t>
            </a:r>
          </a:p>
          <a:p>
            <a:r>
              <a:rPr lang="en-IN" b="1" dirty="0">
                <a:solidFill>
                  <a:schemeClr val="tx1"/>
                </a:solidFill>
              </a:rPr>
              <a:t>                                  			</a:t>
            </a:r>
          </a:p>
          <a:p>
            <a:r>
              <a:rPr lang="en-IN" b="1" dirty="0">
                <a:solidFill>
                  <a:schemeClr val="tx1"/>
                </a:solidFill>
              </a:rPr>
              <a:t>											PRESENTED by- Anuradha Roy 			Assistant Professor of NAMCE(</a:t>
            </a:r>
            <a:r>
              <a:rPr lang="en-IN" b="1" dirty="0" err="1">
                <a:solidFill>
                  <a:schemeClr val="tx1"/>
                </a:solidFill>
              </a:rPr>
              <a:t>B.Ed</a:t>
            </a:r>
            <a:r>
              <a:rPr lang="en-IN" b="1" dirty="0">
                <a:solidFill>
                  <a:schemeClr val="tx1"/>
                </a:solidFill>
              </a:rPr>
              <a:t>)</a:t>
            </a:r>
          </a:p>
        </p:txBody>
      </p:sp>
    </p:spTree>
    <p:extLst>
      <p:ext uri="{BB962C8B-B14F-4D97-AF65-F5344CB8AC3E}">
        <p14:creationId xmlns:p14="http://schemas.microsoft.com/office/powerpoint/2010/main" val="701617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69F8-D017-48D1-847C-DFBDD8288EA4}"/>
              </a:ext>
            </a:extLst>
          </p:cNvPr>
          <p:cNvSpPr>
            <a:spLocks noGrp="1"/>
          </p:cNvSpPr>
          <p:nvPr>
            <p:ph type="title"/>
          </p:nvPr>
        </p:nvSpPr>
        <p:spPr/>
        <p:txBody>
          <a:bodyPr/>
          <a:lstStyle/>
          <a:p>
            <a:r>
              <a:rPr lang="en-IN" dirty="0"/>
              <a:t>CONCLUSION</a:t>
            </a:r>
          </a:p>
        </p:txBody>
      </p:sp>
      <p:sp>
        <p:nvSpPr>
          <p:cNvPr id="3" name="Content Placeholder 2">
            <a:extLst>
              <a:ext uri="{FF2B5EF4-FFF2-40B4-BE49-F238E27FC236}">
                <a16:creationId xmlns:a16="http://schemas.microsoft.com/office/drawing/2014/main" id="{3A4085CB-9208-48EA-8359-D8675ED08C25}"/>
              </a:ext>
            </a:extLst>
          </p:cNvPr>
          <p:cNvSpPr>
            <a:spLocks noGrp="1"/>
          </p:cNvSpPr>
          <p:nvPr>
            <p:ph idx="1"/>
          </p:nvPr>
        </p:nvSpPr>
        <p:spPr/>
        <p:txBody>
          <a:bodyPr/>
          <a:lstStyle/>
          <a:p>
            <a:r>
              <a:rPr lang="en-IN" dirty="0"/>
              <a:t>In the end we see that CPR is an important component in Human system and it plays very important role in its livelihood and socio-cultural domain. We found that CPR debated started way back in 1950, and gradually it developed into subject leading to research studies. CPR as an instrument helps in rural development planning as we have seen that majority of poor population still as its survival embedded in CPR. Present day rural development work like NREGA is around CPR development</a:t>
            </a:r>
          </a:p>
        </p:txBody>
      </p:sp>
    </p:spTree>
    <p:extLst>
      <p:ext uri="{BB962C8B-B14F-4D97-AF65-F5344CB8AC3E}">
        <p14:creationId xmlns:p14="http://schemas.microsoft.com/office/powerpoint/2010/main" val="425907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418E2-9EF4-4BB6-AB2D-E1612B6F108D}"/>
              </a:ext>
            </a:extLst>
          </p:cNvPr>
          <p:cNvSpPr>
            <a:spLocks noGrp="1"/>
          </p:cNvSpPr>
          <p:nvPr>
            <p:ph type="title"/>
          </p:nvPr>
        </p:nvSpPr>
        <p:spPr/>
        <p:txBody>
          <a:bodyPr/>
          <a:lstStyle/>
          <a:p>
            <a:endParaRPr lang="en-IN"/>
          </a:p>
        </p:txBody>
      </p:sp>
      <p:pic>
        <p:nvPicPr>
          <p:cNvPr id="4" name="Content Placeholder 3">
            <a:extLst>
              <a:ext uri="{FF2B5EF4-FFF2-40B4-BE49-F238E27FC236}">
                <a16:creationId xmlns:a16="http://schemas.microsoft.com/office/drawing/2014/main" id="{61156BF4-59D9-49C7-9B09-F71349C25CEE}"/>
              </a:ext>
            </a:extLst>
          </p:cNvPr>
          <p:cNvPicPr>
            <a:picLocks noGrp="1" noChangeAspect="1"/>
          </p:cNvPicPr>
          <p:nvPr>
            <p:ph idx="1"/>
          </p:nvPr>
        </p:nvPicPr>
        <p:blipFill rotWithShape="1">
          <a:blip r:embed="rId2"/>
          <a:srcRect b="15073"/>
          <a:stretch/>
        </p:blipFill>
        <p:spPr>
          <a:xfrm>
            <a:off x="1785306" y="1930400"/>
            <a:ext cx="6358589" cy="2951017"/>
          </a:xfrm>
          <a:prstGeom prst="rect">
            <a:avLst/>
          </a:prstGeom>
        </p:spPr>
      </p:pic>
    </p:spTree>
    <p:extLst>
      <p:ext uri="{BB962C8B-B14F-4D97-AF65-F5344CB8AC3E}">
        <p14:creationId xmlns:p14="http://schemas.microsoft.com/office/powerpoint/2010/main" val="974984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38515-5441-4407-9929-37F931FC0302}"/>
              </a:ext>
            </a:extLst>
          </p:cNvPr>
          <p:cNvSpPr>
            <a:spLocks noGrp="1"/>
          </p:cNvSpPr>
          <p:nvPr>
            <p:ph type="title"/>
          </p:nvPr>
        </p:nvSpPr>
        <p:spPr/>
        <p:txBody>
          <a:bodyPr/>
          <a:lstStyle/>
          <a:p>
            <a:r>
              <a:rPr lang="en-IN" dirty="0"/>
              <a:t>COMMON PROPERTY RESOURCES</a:t>
            </a:r>
          </a:p>
        </p:txBody>
      </p:sp>
      <p:sp>
        <p:nvSpPr>
          <p:cNvPr id="3" name="Content Placeholder 2">
            <a:extLst>
              <a:ext uri="{FF2B5EF4-FFF2-40B4-BE49-F238E27FC236}">
                <a16:creationId xmlns:a16="http://schemas.microsoft.com/office/drawing/2014/main" id="{6AD4FCE7-0A05-485D-B992-838DFF8AF531}"/>
              </a:ext>
            </a:extLst>
          </p:cNvPr>
          <p:cNvSpPr>
            <a:spLocks noGrp="1"/>
          </p:cNvSpPr>
          <p:nvPr>
            <p:ph idx="1"/>
          </p:nvPr>
        </p:nvSpPr>
        <p:spPr>
          <a:xfrm>
            <a:off x="677334" y="1152939"/>
            <a:ext cx="8813030" cy="5400261"/>
          </a:xfrm>
        </p:spPr>
        <p:txBody>
          <a:bodyPr>
            <a:normAutofit fontScale="92500" lnSpcReduction="10000"/>
          </a:bodyPr>
          <a:lstStyle/>
          <a:p>
            <a:endParaRPr lang="en-IN" dirty="0"/>
          </a:p>
          <a:p>
            <a:r>
              <a:rPr lang="en-IN" dirty="0">
                <a:solidFill>
                  <a:schemeClr val="tx1"/>
                </a:solidFill>
              </a:rPr>
              <a:t>The most commonly talked commons are grazing lands, village ponds, Non Timber Forest produces and forests, etc. Common represents all natural resources used for human welfare, which are not necessarily owned by an individual or a group of individuals. </a:t>
            </a:r>
          </a:p>
          <a:p>
            <a:r>
              <a:rPr lang="en-IN" dirty="0">
                <a:solidFill>
                  <a:schemeClr val="tx1"/>
                </a:solidFill>
              </a:rPr>
              <a:t>A definition of Common Property Resources quite acceptable to thinkers of Economics is: ‘A property on which well defined collective claims by an exclusive group are established, the use of the resources is subtractive, having the characteristic of a public good such as indivisibility, shall be termed as Common Property Resources (</a:t>
            </a:r>
            <a:r>
              <a:rPr lang="en-IN" dirty="0" err="1">
                <a:solidFill>
                  <a:schemeClr val="tx1"/>
                </a:solidFill>
              </a:rPr>
              <a:t>Kadekodi</a:t>
            </a:r>
            <a:r>
              <a:rPr lang="en-IN" dirty="0">
                <a:solidFill>
                  <a:schemeClr val="tx1"/>
                </a:solidFill>
              </a:rPr>
              <a:t>, 2004).</a:t>
            </a:r>
          </a:p>
          <a:p>
            <a:pPr algn="l"/>
            <a:r>
              <a:rPr lang="en-IN" b="1" i="0" dirty="0">
                <a:solidFill>
                  <a:schemeClr val="tx1"/>
                </a:solidFill>
                <a:effectLst/>
              </a:rPr>
              <a:t>Common Property Resources are natural resources </a:t>
            </a:r>
            <a:r>
              <a:rPr lang="en-IN" b="1" i="0" dirty="0">
                <a:solidFill>
                  <a:srgbClr val="000000"/>
                </a:solidFill>
                <a:effectLst/>
              </a:rPr>
              <a:t>that belong to a community and are accessible to all members with certain restrictions, but no one has ownership rights</a:t>
            </a:r>
            <a:r>
              <a:rPr lang="en-IN" b="0" i="0" dirty="0">
                <a:solidFill>
                  <a:srgbClr val="000000"/>
                </a:solidFill>
                <a:effectLst/>
              </a:rPr>
              <a:t>. In addition to other minor forest products like fruits, nuts, </a:t>
            </a:r>
            <a:r>
              <a:rPr lang="en-IN" b="0" i="0" dirty="0" err="1">
                <a:solidFill>
                  <a:srgbClr val="000000"/>
                </a:solidFill>
                <a:effectLst/>
              </a:rPr>
              <a:t>fiber</a:t>
            </a:r>
            <a:r>
              <a:rPr lang="en-IN" b="0" i="0" dirty="0">
                <a:solidFill>
                  <a:srgbClr val="000000"/>
                </a:solidFill>
                <a:effectLst/>
              </a:rPr>
              <a:t>, medicinal plants, etc., CPRs offer animal feed and domestic fuel. Such land is essential for the livelihood of marginal farmers, landless people, and other weaker groups in rural areas.</a:t>
            </a:r>
          </a:p>
          <a:p>
            <a:pPr algn="l"/>
            <a:r>
              <a:rPr lang="en-IN" b="0" i="0" dirty="0">
                <a:solidFill>
                  <a:srgbClr val="000000"/>
                </a:solidFill>
                <a:effectLst/>
              </a:rPr>
              <a:t>An example of common property resources (CPRs) includes community woods, pasture grounds, village water bodies, and other open areas where a group larger than a household exercises rights of use and is responsible for management.</a:t>
            </a:r>
          </a:p>
          <a:p>
            <a:endParaRPr lang="en-IN" dirty="0"/>
          </a:p>
          <a:p>
            <a:endParaRPr lang="en-IN" dirty="0"/>
          </a:p>
        </p:txBody>
      </p:sp>
    </p:spTree>
    <p:extLst>
      <p:ext uri="{BB962C8B-B14F-4D97-AF65-F5344CB8AC3E}">
        <p14:creationId xmlns:p14="http://schemas.microsoft.com/office/powerpoint/2010/main" val="1132542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8155A-4D9A-46E1-A015-7EC316A379D6}"/>
              </a:ext>
            </a:extLst>
          </p:cNvPr>
          <p:cNvSpPr>
            <a:spLocks noGrp="1"/>
          </p:cNvSpPr>
          <p:nvPr>
            <p:ph type="title"/>
          </p:nvPr>
        </p:nvSpPr>
        <p:spPr>
          <a:xfrm>
            <a:off x="291547" y="609600"/>
            <a:ext cx="10005391" cy="1166191"/>
          </a:xfrm>
        </p:spPr>
        <p:txBody>
          <a:bodyPr>
            <a:normAutofit fontScale="90000"/>
          </a:bodyPr>
          <a:lstStyle/>
          <a:p>
            <a:pPr marL="342900" marR="0" lvl="0" indent="-342900" defTabSz="457200" rtl="0" eaLnBrk="1" fontAlgn="auto" latinLnBrk="0" hangingPunct="1">
              <a:lnSpc>
                <a:spcPct val="100000"/>
              </a:lnSpc>
              <a:spcBef>
                <a:spcPts val="1000"/>
              </a:spcBef>
              <a:spcAft>
                <a:spcPts val="0"/>
              </a:spcAft>
              <a:tabLst/>
              <a:defRPr/>
            </a:pPr>
            <a:r>
              <a:rPr kumimoji="0" lang="en-IN" sz="4000" i="0" u="none" strike="noStrike" kern="1200" cap="none" spc="0" normalizeH="0" baseline="0" noProof="0" dirty="0">
                <a:ln>
                  <a:noFill/>
                </a:ln>
                <a:solidFill>
                  <a:srgbClr val="92D050"/>
                </a:solidFill>
                <a:effectLst/>
                <a:uLnTx/>
                <a:uFillTx/>
                <a:ea typeface="+mn-ea"/>
                <a:cs typeface="+mn-cs"/>
              </a:rPr>
              <a:t>EXAMPLES OF COMMON PROPERTY RESOURCES</a:t>
            </a:r>
            <a:br>
              <a:rPr kumimoji="0" lang="en-IN" sz="1500" i="0" u="none" strike="noStrike" kern="1200" cap="none" spc="0" normalizeH="0" baseline="0" noProof="0" dirty="0">
                <a:ln>
                  <a:noFill/>
                </a:ln>
                <a:solidFill>
                  <a:prstClr val="black">
                    <a:lumMod val="75000"/>
                    <a:lumOff val="25000"/>
                  </a:prstClr>
                </a:solidFill>
                <a:effectLst/>
                <a:uLnTx/>
                <a:uFillTx/>
                <a:latin typeface="Roboto" panose="02000000000000000000" pitchFamily="2" charset="0"/>
                <a:ea typeface="+mn-ea"/>
                <a:cs typeface="+mn-cs"/>
              </a:rPr>
            </a:br>
            <a:endParaRPr lang="en-IN" dirty="0"/>
          </a:p>
        </p:txBody>
      </p:sp>
      <p:sp>
        <p:nvSpPr>
          <p:cNvPr id="3" name="Content Placeholder 2">
            <a:extLst>
              <a:ext uri="{FF2B5EF4-FFF2-40B4-BE49-F238E27FC236}">
                <a16:creationId xmlns:a16="http://schemas.microsoft.com/office/drawing/2014/main" id="{B28544F8-08CA-4E1E-9897-8A3971253920}"/>
              </a:ext>
            </a:extLst>
          </p:cNvPr>
          <p:cNvSpPr>
            <a:spLocks noGrp="1"/>
          </p:cNvSpPr>
          <p:nvPr>
            <p:ph idx="1"/>
          </p:nvPr>
        </p:nvSpPr>
        <p:spPr>
          <a:xfrm>
            <a:off x="622852" y="1391479"/>
            <a:ext cx="8651150" cy="4649884"/>
          </a:xfrm>
        </p:spPr>
        <p:txBody>
          <a:bodyPr>
            <a:normAutofit/>
          </a:bodyPr>
          <a:lstStyle/>
          <a:p>
            <a:pPr marL="0" indent="0" algn="l">
              <a:buNone/>
            </a:pPr>
            <a:r>
              <a:rPr lang="en-IN" b="0" i="0" dirty="0">
                <a:solidFill>
                  <a:srgbClr val="000000"/>
                </a:solidFill>
                <a:effectLst/>
              </a:rPr>
              <a:t>CPRs are natural resources belonging to a particular community. They are accessible to all members of the community with certain restrictions, but no one has ownership rights. Hence, they are intended to be used by a large group of people with some specified obligations.</a:t>
            </a:r>
          </a:p>
          <a:p>
            <a:pPr algn="l"/>
            <a:r>
              <a:rPr lang="en-IN" dirty="0"/>
              <a:t>The oceans, which generally are not subject to private property rights and are not controlled by individual countries, except in coastal zones.</a:t>
            </a:r>
          </a:p>
          <a:p>
            <a:pPr algn="l"/>
            <a:r>
              <a:rPr lang="en-IN" b="0" i="0" dirty="0">
                <a:solidFill>
                  <a:srgbClr val="000000"/>
                </a:solidFill>
                <a:effectLst/>
              </a:rPr>
              <a:t> The earth’s atmosphere is crucial to all of us but is owned by nobody. </a:t>
            </a:r>
          </a:p>
          <a:p>
            <a:pPr algn="l"/>
            <a:r>
              <a:rPr lang="en-IN" dirty="0"/>
              <a:t>Public parks, public beaches, river and lake fisheries, and many recreational areas contribute to well-being but are generally provided without established private markets.</a:t>
            </a:r>
            <a:endParaRPr lang="en-IN" b="0" i="0" dirty="0">
              <a:solidFill>
                <a:srgbClr val="000000"/>
              </a:solidFill>
              <a:effectLst/>
            </a:endParaRPr>
          </a:p>
          <a:p>
            <a:pPr algn="l"/>
            <a:r>
              <a:rPr lang="en-IN" b="0" i="0" dirty="0">
                <a:solidFill>
                  <a:srgbClr val="000000"/>
                </a:solidFill>
                <a:effectLst/>
              </a:rPr>
              <a:t>Many forested areas and wetlands are not privately owned. They may be public lands managed by government agencies or local communities, or there may beno clearly established ownership.</a:t>
            </a:r>
          </a:p>
          <a:p>
            <a:pPr algn="l">
              <a:buFont typeface="Arial" panose="020B0604020202020204" pitchFamily="34" charset="0"/>
              <a:buChar char="•"/>
            </a:pPr>
            <a:endParaRPr lang="en-IN" b="0" i="0" dirty="0">
              <a:solidFill>
                <a:srgbClr val="000000"/>
              </a:solidFill>
              <a:effectLst/>
            </a:endParaRPr>
          </a:p>
        </p:txBody>
      </p:sp>
    </p:spTree>
    <p:extLst>
      <p:ext uri="{BB962C8B-B14F-4D97-AF65-F5344CB8AC3E}">
        <p14:creationId xmlns:p14="http://schemas.microsoft.com/office/powerpoint/2010/main" val="38836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8E7B7-7C40-4215-A3D7-476E1A7194C1}"/>
              </a:ext>
            </a:extLst>
          </p:cNvPr>
          <p:cNvSpPr>
            <a:spLocks noGrp="1"/>
          </p:cNvSpPr>
          <p:nvPr>
            <p:ph type="title"/>
          </p:nvPr>
        </p:nvSpPr>
        <p:spPr/>
        <p:txBody>
          <a:bodyPr>
            <a:normAutofit fontScale="90000"/>
          </a:bodyPr>
          <a:lstStyle/>
          <a:p>
            <a:r>
              <a:rPr lang="en-IN" dirty="0"/>
              <a:t>DIFFERENCE BETWEEN PRIVATE , PUBLIC RESOURCES AND COMMON PROPERTY RESOURCES</a:t>
            </a:r>
          </a:p>
        </p:txBody>
      </p:sp>
      <p:sp>
        <p:nvSpPr>
          <p:cNvPr id="3" name="Content Placeholder 2">
            <a:extLst>
              <a:ext uri="{FF2B5EF4-FFF2-40B4-BE49-F238E27FC236}">
                <a16:creationId xmlns:a16="http://schemas.microsoft.com/office/drawing/2014/main" id="{DD13F9AB-6CFC-4ECB-B09D-030F98352B69}"/>
              </a:ext>
            </a:extLst>
          </p:cNvPr>
          <p:cNvSpPr>
            <a:spLocks noGrp="1"/>
          </p:cNvSpPr>
          <p:nvPr>
            <p:ph idx="1"/>
          </p:nvPr>
        </p:nvSpPr>
        <p:spPr/>
        <p:txBody>
          <a:bodyPr>
            <a:normAutofit lnSpcReduction="10000"/>
          </a:bodyPr>
          <a:lstStyle/>
          <a:p>
            <a:r>
              <a:rPr lang="en-IN" dirty="0"/>
              <a:t>Public Resources: Set of assets that compose the public patrimony of a country. Public resource means the traffic services, emergency response services, rural ambulance and fire services, and public works services consumed by the public in the commerce of life.</a:t>
            </a:r>
          </a:p>
          <a:p>
            <a:r>
              <a:rPr lang="en-IN" dirty="0"/>
              <a:t>Private Resources: Private resources means moneys, equipment, materials, or personnel provided by any individual or nongovernmental entity.</a:t>
            </a:r>
          </a:p>
          <a:p>
            <a:r>
              <a:rPr lang="en-IN" dirty="0"/>
              <a:t>Common Property Resources: A common property resource is available to essentially anyone, but it cannot be used or enjoyed by multiple people at the same time, at least with the same level of quality. Overuse is often a problem with a common property resource, as when too many people fish the same fishery, want to play sports in the same recreation area, or withdraw groundwater from the same aquifer. We can use economic analysis to examine how this problem arises and what policy solutions may be available.</a:t>
            </a:r>
          </a:p>
        </p:txBody>
      </p:sp>
    </p:spTree>
    <p:extLst>
      <p:ext uri="{BB962C8B-B14F-4D97-AF65-F5344CB8AC3E}">
        <p14:creationId xmlns:p14="http://schemas.microsoft.com/office/powerpoint/2010/main" val="1116404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C8EFA-4416-4E2C-A0D1-2020B540DEA6}"/>
              </a:ext>
            </a:extLst>
          </p:cNvPr>
          <p:cNvSpPr>
            <a:spLocks noGrp="1"/>
          </p:cNvSpPr>
          <p:nvPr>
            <p:ph type="title"/>
          </p:nvPr>
        </p:nvSpPr>
        <p:spPr/>
        <p:txBody>
          <a:bodyPr/>
          <a:lstStyle/>
          <a:p>
            <a:r>
              <a:rPr lang="en-IN" dirty="0"/>
              <a:t>TRAGEDY OF COMMONS</a:t>
            </a:r>
          </a:p>
        </p:txBody>
      </p:sp>
      <p:sp>
        <p:nvSpPr>
          <p:cNvPr id="3" name="Content Placeholder 2">
            <a:extLst>
              <a:ext uri="{FF2B5EF4-FFF2-40B4-BE49-F238E27FC236}">
                <a16:creationId xmlns:a16="http://schemas.microsoft.com/office/drawing/2014/main" id="{3A9C0FDE-CDB6-425C-BDCB-F7C2DAC8E2BC}"/>
              </a:ext>
            </a:extLst>
          </p:cNvPr>
          <p:cNvSpPr>
            <a:spLocks noGrp="1"/>
          </p:cNvSpPr>
          <p:nvPr>
            <p:ph idx="1"/>
          </p:nvPr>
        </p:nvSpPr>
        <p:spPr/>
        <p:txBody>
          <a:bodyPr/>
          <a:lstStyle/>
          <a:p>
            <a:r>
              <a:rPr lang="en-IN" dirty="0"/>
              <a:t>A situation in which an unregulated common property resource is seriously degraded due to overuse.</a:t>
            </a:r>
          </a:p>
          <a:p>
            <a:r>
              <a:rPr lang="en-IN" dirty="0"/>
              <a:t>The term “tragedy of the commons” comes from an influential paper written by ecologist Garrett Hardin in 1968. Discussing the degradation of common grazing land in England.</a:t>
            </a:r>
          </a:p>
        </p:txBody>
      </p:sp>
    </p:spTree>
    <p:extLst>
      <p:ext uri="{BB962C8B-B14F-4D97-AF65-F5344CB8AC3E}">
        <p14:creationId xmlns:p14="http://schemas.microsoft.com/office/powerpoint/2010/main" val="251791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7EABC-CFB1-4E66-AF2E-DE64A90F92F3}"/>
              </a:ext>
            </a:extLst>
          </p:cNvPr>
          <p:cNvSpPr>
            <a:spLocks noGrp="1"/>
          </p:cNvSpPr>
          <p:nvPr>
            <p:ph type="title"/>
          </p:nvPr>
        </p:nvSpPr>
        <p:spPr/>
        <p:txBody>
          <a:bodyPr/>
          <a:lstStyle/>
          <a:p>
            <a:r>
              <a:rPr lang="en-IN" dirty="0"/>
              <a:t>EXAMPLES OF TRAGEDY OF COMMONS</a:t>
            </a:r>
          </a:p>
        </p:txBody>
      </p:sp>
      <p:sp>
        <p:nvSpPr>
          <p:cNvPr id="3" name="Content Placeholder 2">
            <a:extLst>
              <a:ext uri="{FF2B5EF4-FFF2-40B4-BE49-F238E27FC236}">
                <a16:creationId xmlns:a16="http://schemas.microsoft.com/office/drawing/2014/main" id="{B72096AF-4EBE-41B8-9956-38E9C0A30BC7}"/>
              </a:ext>
            </a:extLst>
          </p:cNvPr>
          <p:cNvSpPr>
            <a:spLocks noGrp="1"/>
          </p:cNvSpPr>
          <p:nvPr>
            <p:ph idx="1"/>
          </p:nvPr>
        </p:nvSpPr>
        <p:spPr>
          <a:xfrm>
            <a:off x="450574" y="1603513"/>
            <a:ext cx="8823428" cy="4437849"/>
          </a:xfrm>
        </p:spPr>
        <p:txBody>
          <a:bodyPr>
            <a:normAutofit/>
          </a:bodyPr>
          <a:lstStyle/>
          <a:p>
            <a:pPr marL="0" indent="0">
              <a:buNone/>
            </a:pPr>
            <a:r>
              <a:rPr lang="en-IN" u="sng" dirty="0">
                <a:solidFill>
                  <a:schemeClr val="tx1"/>
                </a:solidFill>
              </a:rPr>
              <a:t>1. Coffee Consumption</a:t>
            </a:r>
          </a:p>
          <a:p>
            <a:pPr marL="0" indent="0">
              <a:buNone/>
            </a:pPr>
            <a:r>
              <a:rPr lang="en-IN" dirty="0">
                <a:solidFill>
                  <a:schemeClr val="tx1"/>
                </a:solidFill>
              </a:rPr>
              <a:t>While a simple cup of coffee might seem harmless, coffee consumption is a prime example of the tragedy of the commons.</a:t>
            </a:r>
          </a:p>
          <a:p>
            <a:pPr marL="0" indent="0">
              <a:buNone/>
            </a:pPr>
            <a:r>
              <a:rPr lang="en-IN" dirty="0">
                <a:solidFill>
                  <a:schemeClr val="tx1"/>
                </a:solidFill>
              </a:rPr>
              <a:t>         According to Statista, about 73 percent of consumers report drinking coffee daily, and four percent have coffee once a week. This overconsumption has led to significant environmental impacts.</a:t>
            </a:r>
          </a:p>
          <a:p>
            <a:pPr marL="0" indent="0" algn="l">
              <a:buNone/>
            </a:pPr>
            <a:r>
              <a:rPr lang="en-IN" b="1" i="0" u="sng" dirty="0">
                <a:solidFill>
                  <a:schemeClr val="tx1"/>
                </a:solidFill>
                <a:effectLst/>
                <a:latin typeface="Trebuchet MS" panose="020B0603020202020204" pitchFamily="34" charset="0"/>
              </a:rPr>
              <a:t>2. Overfishing</a:t>
            </a:r>
          </a:p>
          <a:p>
            <a:pPr marL="0" indent="0" algn="l">
              <a:buNone/>
            </a:pPr>
            <a:r>
              <a:rPr lang="en-IN" i="0" dirty="0">
                <a:solidFill>
                  <a:schemeClr val="tx1"/>
                </a:solidFill>
                <a:effectLst/>
                <a:latin typeface="Trebuchet MS" panose="020B0603020202020204" pitchFamily="34" charset="0"/>
              </a:rPr>
              <a:t>As the global population continues to rise, the demand for food increases. However, overhunting and overfishing threaten to push many species into extinction.</a:t>
            </a:r>
          </a:p>
          <a:p>
            <a:pPr algn="l"/>
            <a:r>
              <a:rPr lang="en-IN" i="0" dirty="0">
                <a:solidFill>
                  <a:schemeClr val="tx1"/>
                </a:solidFill>
                <a:effectLst/>
                <a:latin typeface="Trebuchet MS" panose="020B0603020202020204" pitchFamily="34" charset="0"/>
              </a:rPr>
              <a:t>For example, overfishing the Pacific bluefin tuna has reduced its population to approximately three percent of its original numbers—posing significant risks to marine ecosystems.</a:t>
            </a:r>
            <a:endParaRPr lang="en-IN"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3907250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BCC52-7EC5-4493-953C-29ADB2771CF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FEA58F8-C879-42D5-8A56-56EC7A85CBB5}"/>
              </a:ext>
            </a:extLst>
          </p:cNvPr>
          <p:cNvSpPr>
            <a:spLocks noGrp="1"/>
          </p:cNvSpPr>
          <p:nvPr>
            <p:ph idx="1"/>
          </p:nvPr>
        </p:nvSpPr>
        <p:spPr>
          <a:xfrm>
            <a:off x="583095" y="477079"/>
            <a:ext cx="8905461" cy="6175512"/>
          </a:xfrm>
        </p:spPr>
        <p:txBody>
          <a:bodyPr>
            <a:normAutofit/>
          </a:bodyPr>
          <a:lstStyle/>
          <a:p>
            <a:pPr marL="0" indent="0" algn="l">
              <a:buNone/>
            </a:pPr>
            <a:r>
              <a:rPr lang="en-IN" b="1" i="0" u="sng" dirty="0">
                <a:solidFill>
                  <a:schemeClr val="tx1"/>
                </a:solidFill>
                <a:effectLst/>
              </a:rPr>
              <a:t>3. Fast Fashion</a:t>
            </a:r>
          </a:p>
          <a:p>
            <a:pPr marL="0" indent="0" algn="l">
              <a:buNone/>
            </a:pPr>
            <a:r>
              <a:rPr lang="en-IN" b="0" i="0" dirty="0">
                <a:solidFill>
                  <a:schemeClr val="tx1"/>
                </a:solidFill>
                <a:effectLst/>
              </a:rPr>
              <a:t>Overproduction by fashion brands has created extreme product surplus, to the point that luxury brand Burberry burned </a:t>
            </a:r>
            <a:r>
              <a:rPr lang="en-IN" b="0" i="0" u="sng" dirty="0">
                <a:solidFill>
                  <a:schemeClr val="tx1"/>
                </a:solidFill>
                <a:effectLst/>
                <a:hlinkClick r:id="rId2">
                  <a:extLst>
                    <a:ext uri="{A12FA001-AC4F-418D-AE19-62706E023703}">
                      <ahyp:hlinkClr xmlns:ahyp="http://schemas.microsoft.com/office/drawing/2018/hyperlinkcolor" val="tx"/>
                    </a:ext>
                  </a:extLst>
                </a:hlinkClick>
              </a:rPr>
              <a:t>$37.8 million worth of its 2018 season’s leftovers</a:t>
            </a:r>
            <a:r>
              <a:rPr lang="en-IN" b="0" i="0" dirty="0">
                <a:solidFill>
                  <a:schemeClr val="tx1"/>
                </a:solidFill>
                <a:effectLst/>
              </a:rPr>
              <a:t> to avoid offering a discount on unsold wares.</a:t>
            </a:r>
          </a:p>
          <a:p>
            <a:pPr algn="l"/>
            <a:r>
              <a:rPr lang="en-IN" b="0" i="0" dirty="0">
                <a:solidFill>
                  <a:schemeClr val="tx1"/>
                </a:solidFill>
                <a:effectLst/>
              </a:rPr>
              <a:t>Furthermore, as new trends emerge rapidly within social networks and social media, consumers are constantly purchasing new clothing items and disposing of old, out-of-trend items that end up in landfills and contribute to pollution</a:t>
            </a:r>
          </a:p>
          <a:p>
            <a:pPr marL="0" indent="0">
              <a:buNone/>
            </a:pPr>
            <a:r>
              <a:rPr lang="en-IN" u="sng" dirty="0">
                <a:solidFill>
                  <a:schemeClr val="tx1"/>
                </a:solidFill>
              </a:rPr>
              <a:t>4. Traffic Congestion</a:t>
            </a:r>
          </a:p>
          <a:p>
            <a:pPr marL="0" indent="0">
              <a:buNone/>
            </a:pPr>
            <a:r>
              <a:rPr lang="en-IN" dirty="0">
                <a:solidFill>
                  <a:schemeClr val="tx1"/>
                </a:solidFill>
              </a:rPr>
              <a:t>Traffic congestion is one of the best-known modern examples of the tragedy of the commons.</a:t>
            </a:r>
          </a:p>
          <a:p>
            <a:pPr marL="0" indent="0">
              <a:buNone/>
            </a:pPr>
            <a:r>
              <a:rPr lang="en-IN" dirty="0">
                <a:solidFill>
                  <a:schemeClr val="tx1"/>
                </a:solidFill>
              </a:rPr>
              <a:t>As more people decide that roads and highways are the fastest way to travel to work, more cars end up on the roads, ultimately slowing down traffic and polluting the air.</a:t>
            </a:r>
          </a:p>
          <a:p>
            <a:pPr marL="0" indent="0">
              <a:buNone/>
            </a:pPr>
            <a:r>
              <a:rPr lang="en-IN" dirty="0">
                <a:solidFill>
                  <a:schemeClr val="tx1"/>
                </a:solidFill>
              </a:rPr>
              <a:t>5</a:t>
            </a:r>
            <a:r>
              <a:rPr lang="en-IN" u="sng" dirty="0">
                <a:solidFill>
                  <a:schemeClr val="tx1"/>
                </a:solidFill>
              </a:rPr>
              <a:t>.Groundwater Use</a:t>
            </a:r>
          </a:p>
          <a:p>
            <a:pPr marL="0" indent="0">
              <a:buNone/>
            </a:pPr>
            <a:r>
              <a:rPr lang="en-IN" dirty="0">
                <a:solidFill>
                  <a:schemeClr val="tx1"/>
                </a:solidFill>
              </a:rPr>
              <a:t>Overuse of groundwater is an example of depletion of common property resources and also one kind of tragedy of commons.</a:t>
            </a:r>
          </a:p>
        </p:txBody>
      </p:sp>
    </p:spTree>
    <p:extLst>
      <p:ext uri="{BB962C8B-B14F-4D97-AF65-F5344CB8AC3E}">
        <p14:creationId xmlns:p14="http://schemas.microsoft.com/office/powerpoint/2010/main" val="110189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D98F6-C2A3-416E-B4B1-3E6644C03A7E}"/>
              </a:ext>
            </a:extLst>
          </p:cNvPr>
          <p:cNvSpPr>
            <a:spLocks noGrp="1"/>
          </p:cNvSpPr>
          <p:nvPr>
            <p:ph type="title"/>
          </p:nvPr>
        </p:nvSpPr>
        <p:spPr/>
        <p:txBody>
          <a:bodyPr>
            <a:normAutofit fontScale="90000"/>
          </a:bodyPr>
          <a:lstStyle/>
          <a:p>
            <a:r>
              <a:rPr lang="en-IN" b="0" i="0" cap="all" dirty="0">
                <a:effectLst/>
                <a:latin typeface="Trebuchet MS" panose="020B0603020202020204" pitchFamily="34" charset="0"/>
              </a:rPr>
              <a:t>Ways to Prevent the Tragedy of the Commons</a:t>
            </a:r>
            <a:br>
              <a:rPr lang="en-IN" b="0" i="0" cap="all" dirty="0">
                <a:solidFill>
                  <a:srgbClr val="181818"/>
                </a:solidFill>
                <a:effectLst/>
                <a:latin typeface="Trade Gothic W01 Bold 2"/>
              </a:rPr>
            </a:br>
            <a:endParaRPr lang="en-IN" dirty="0"/>
          </a:p>
        </p:txBody>
      </p:sp>
      <p:sp>
        <p:nvSpPr>
          <p:cNvPr id="3" name="Content Placeholder 2">
            <a:extLst>
              <a:ext uri="{FF2B5EF4-FFF2-40B4-BE49-F238E27FC236}">
                <a16:creationId xmlns:a16="http://schemas.microsoft.com/office/drawing/2014/main" id="{BD2769B2-3A84-48CD-9586-6ACFC10A81A2}"/>
              </a:ext>
            </a:extLst>
          </p:cNvPr>
          <p:cNvSpPr>
            <a:spLocks noGrp="1"/>
          </p:cNvSpPr>
          <p:nvPr>
            <p:ph idx="1"/>
          </p:nvPr>
        </p:nvSpPr>
        <p:spPr/>
        <p:txBody>
          <a:bodyPr/>
          <a:lstStyle/>
          <a:p>
            <a:pPr algn="l"/>
            <a:r>
              <a:rPr lang="en-IN" b="0" i="0" dirty="0">
                <a:solidFill>
                  <a:schemeClr val="tx1"/>
                </a:solidFill>
                <a:effectLst/>
              </a:rPr>
              <a:t>Find Alternative and Sustainable Products</a:t>
            </a:r>
          </a:p>
          <a:p>
            <a:pPr algn="l"/>
            <a:r>
              <a:rPr lang="en-IN" b="0" i="0" dirty="0">
                <a:solidFill>
                  <a:schemeClr val="tx1"/>
                </a:solidFill>
                <a:effectLst/>
              </a:rPr>
              <a:t>Prevent Overconsumption</a:t>
            </a:r>
          </a:p>
          <a:p>
            <a:r>
              <a:rPr lang="en-IN" dirty="0">
                <a:solidFill>
                  <a:schemeClr val="tx1"/>
                </a:solidFill>
              </a:rPr>
              <a:t>Developing a sustainable mindset</a:t>
            </a:r>
          </a:p>
          <a:p>
            <a:r>
              <a:rPr lang="en-IN" dirty="0">
                <a:solidFill>
                  <a:schemeClr val="tx1"/>
                </a:solidFill>
              </a:rPr>
              <a:t>Innovation and Adaption</a:t>
            </a:r>
          </a:p>
          <a:p>
            <a:r>
              <a:rPr lang="en-IN" dirty="0">
                <a:solidFill>
                  <a:schemeClr val="tx1"/>
                </a:solidFill>
              </a:rPr>
              <a:t>Co-operation and Co-ordination</a:t>
            </a:r>
          </a:p>
          <a:p>
            <a:r>
              <a:rPr lang="en-IN" dirty="0">
                <a:solidFill>
                  <a:schemeClr val="tx1"/>
                </a:solidFill>
              </a:rPr>
              <a:t>Education and Awareness</a:t>
            </a:r>
          </a:p>
          <a:p>
            <a:r>
              <a:rPr lang="en-IN" dirty="0">
                <a:solidFill>
                  <a:schemeClr val="tx1"/>
                </a:solidFill>
              </a:rPr>
              <a:t>Regulations and standards</a:t>
            </a:r>
          </a:p>
        </p:txBody>
      </p:sp>
    </p:spTree>
    <p:extLst>
      <p:ext uri="{BB962C8B-B14F-4D97-AF65-F5344CB8AC3E}">
        <p14:creationId xmlns:p14="http://schemas.microsoft.com/office/powerpoint/2010/main" val="3481155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A3C60-C092-4BF6-B42B-3603BC7938E3}"/>
              </a:ext>
            </a:extLst>
          </p:cNvPr>
          <p:cNvSpPr>
            <a:spLocks noGrp="1"/>
          </p:cNvSpPr>
          <p:nvPr>
            <p:ph type="title"/>
          </p:nvPr>
        </p:nvSpPr>
        <p:spPr/>
        <p:txBody>
          <a:bodyPr/>
          <a:lstStyle/>
          <a:p>
            <a:r>
              <a:rPr lang="en-IN" dirty="0"/>
              <a:t>CRITICISMS OF COMMON PROPERTY RESOURCES</a:t>
            </a:r>
          </a:p>
        </p:txBody>
      </p:sp>
      <p:sp>
        <p:nvSpPr>
          <p:cNvPr id="3" name="Content Placeholder 2">
            <a:extLst>
              <a:ext uri="{FF2B5EF4-FFF2-40B4-BE49-F238E27FC236}">
                <a16:creationId xmlns:a16="http://schemas.microsoft.com/office/drawing/2014/main" id="{6F263FD9-1251-4DC4-AB95-35B63A28A124}"/>
              </a:ext>
            </a:extLst>
          </p:cNvPr>
          <p:cNvSpPr>
            <a:spLocks noGrp="1"/>
          </p:cNvSpPr>
          <p:nvPr>
            <p:ph idx="1"/>
          </p:nvPr>
        </p:nvSpPr>
        <p:spPr>
          <a:xfrm>
            <a:off x="677333" y="2160589"/>
            <a:ext cx="8864231" cy="4399237"/>
          </a:xfrm>
        </p:spPr>
        <p:txBody>
          <a:bodyPr>
            <a:normAutofit/>
          </a:bodyPr>
          <a:lstStyle/>
          <a:p>
            <a:r>
              <a:rPr lang="en-IN" dirty="0"/>
              <a:t>The CPR theory and approach was seen as a tool to manage the natural resources, the major focus was on collective action of the group. First criticism which this theory faces is the rational approach of resources management, wherein the individuals are seen as self seeking and interested persons were as in social setting this does not apply to the role of culture, and norms play an important role in management of social system. Secondly it sees the common from single point of view and tries to address its solution on linear basis. On the contrary the commons are a part and parcel of larger social system. Another missing aspect of CPR approach is linking it with external factors of macro governance and political development. For example with coming of Forest Right Act, 2006, the ownership of state forest will see major changes but CPR does not provide solution to such policy issues. The theory of collective action find difficulty in dealing with heterogeneity and large group size ending up with solution of use of force, but fails to explain large collective action taken place like Anna Hazare movement where people participated in large number. </a:t>
            </a:r>
          </a:p>
        </p:txBody>
      </p:sp>
    </p:spTree>
    <p:extLst>
      <p:ext uri="{BB962C8B-B14F-4D97-AF65-F5344CB8AC3E}">
        <p14:creationId xmlns:p14="http://schemas.microsoft.com/office/powerpoint/2010/main" val="110701683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342</TotalTime>
  <Words>1271</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Roboto</vt:lpstr>
      <vt:lpstr>Trade Gothic W01 Bold 2</vt:lpstr>
      <vt:lpstr>Trebuchet MS</vt:lpstr>
      <vt:lpstr>Wingdings 3</vt:lpstr>
      <vt:lpstr>Facet</vt:lpstr>
      <vt:lpstr>BASIC CONCEPTS ON COMMON PROPERTY RESOURCES &amp; TRAGEDY OF COMMONS</vt:lpstr>
      <vt:lpstr>COMMON PROPERTY RESOURCES</vt:lpstr>
      <vt:lpstr>EXAMPLES OF COMMON PROPERTY RESOURCES </vt:lpstr>
      <vt:lpstr>DIFFERENCE BETWEEN PRIVATE , PUBLIC RESOURCES AND COMMON PROPERTY RESOURCES</vt:lpstr>
      <vt:lpstr>TRAGEDY OF COMMONS</vt:lpstr>
      <vt:lpstr>EXAMPLES OF TRAGEDY OF COMMONS</vt:lpstr>
      <vt:lpstr>PowerPoint Presentation</vt:lpstr>
      <vt:lpstr>Ways to Prevent the Tragedy of the Commons </vt:lpstr>
      <vt:lpstr>CRITICISMS OF COMMON PROPERTY RESOURCES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MULTIDISCIPLINARY NATURE OF ENVIRONMENTAL STUDIES</dc:title>
  <dc:creator>anuradharoy2023@outlook.com</dc:creator>
  <cp:lastModifiedBy>anuradharoy2023@outlook.com</cp:lastModifiedBy>
  <cp:revision>96</cp:revision>
  <dcterms:created xsi:type="dcterms:W3CDTF">2024-07-19T07:50:42Z</dcterms:created>
  <dcterms:modified xsi:type="dcterms:W3CDTF">2024-08-31T05:32:26Z</dcterms:modified>
</cp:coreProperties>
</file>