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7" r:id="rId2"/>
    <p:sldId id="278" r:id="rId3"/>
    <p:sldId id="280" r:id="rId4"/>
    <p:sldId id="281" r:id="rId5"/>
    <p:sldId id="282" r:id="rId6"/>
    <p:sldId id="285" r:id="rId7"/>
    <p:sldId id="283" r:id="rId8"/>
    <p:sldId id="286" r:id="rId9"/>
    <p:sldId id="287" r:id="rId10"/>
    <p:sldId id="288" r:id="rId11"/>
    <p:sldId id="289" r:id="rId12"/>
    <p:sldId id="290" r:id="rId13"/>
    <p:sldId id="291" r:id="rId14"/>
    <p:sldId id="292" r:id="rId15"/>
    <p:sldId id="293" r:id="rId16"/>
    <p:sldId id="284"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2B8C1E6-B323-4B7F-94D2-863786281456}">
          <p14:sldIdLst/>
        </p14:section>
        <p14:section name="Untitled Section" id="{006B2B52-9B9E-4456-855B-A50F09BF13CB}">
          <p14:sldIdLst>
            <p14:sldId id="277"/>
            <p14:sldId id="278"/>
            <p14:sldId id="280"/>
            <p14:sldId id="281"/>
            <p14:sldId id="282"/>
            <p14:sldId id="285"/>
            <p14:sldId id="283"/>
            <p14:sldId id="286"/>
            <p14:sldId id="287"/>
            <p14:sldId id="288"/>
            <p14:sldId id="289"/>
            <p14:sldId id="290"/>
            <p14:sldId id="291"/>
            <p14:sldId id="292"/>
            <p14:sldId id="293"/>
            <p14:sldId id="28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84"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2C577AB-0779-4994-ABBE-2223FD90717B}" type="datetimeFigureOut">
              <a:rPr lang="en-IN" smtClean="0"/>
              <a:t>27-08-2024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591449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C577AB-0779-4994-ABBE-2223FD90717B}" type="datetimeFigureOut">
              <a:rPr lang="en-IN" smtClean="0"/>
              <a:t>27-08-2024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3282197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C577AB-0779-4994-ABBE-2223FD90717B}" type="datetimeFigureOut">
              <a:rPr lang="en-IN" smtClean="0"/>
              <a:t>27-08-2024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268089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C577AB-0779-4994-ABBE-2223FD90717B}" type="datetimeFigureOut">
              <a:rPr lang="en-IN" smtClean="0"/>
              <a:t>27-08-2024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28585139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C577AB-0779-4994-ABBE-2223FD90717B}" type="datetimeFigureOut">
              <a:rPr lang="en-IN" smtClean="0"/>
              <a:t>27-08-2024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249149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C577AB-0779-4994-ABBE-2223FD90717B}" type="datetimeFigureOut">
              <a:rPr lang="en-IN" smtClean="0"/>
              <a:t>27-08-2024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21807309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C577AB-0779-4994-ABBE-2223FD90717B}" type="datetimeFigureOut">
              <a:rPr lang="en-IN" smtClean="0"/>
              <a:t>27-08-2024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40407578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C577AB-0779-4994-ABBE-2223FD90717B}" type="datetimeFigureOut">
              <a:rPr lang="en-IN" smtClean="0"/>
              <a:t>27-08-2024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129342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C577AB-0779-4994-ABBE-2223FD90717B}" type="datetimeFigureOut">
              <a:rPr lang="en-IN" smtClean="0"/>
              <a:t>27-08-2024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3921795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C577AB-0779-4994-ABBE-2223FD90717B}" type="datetimeFigureOut">
              <a:rPr lang="en-IN" smtClean="0"/>
              <a:t>27-08-2024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4124971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C577AB-0779-4994-ABBE-2223FD90717B}" type="datetimeFigureOut">
              <a:rPr lang="en-IN" smtClean="0"/>
              <a:t>27-08-2024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2246458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C577AB-0779-4994-ABBE-2223FD90717B}" type="datetimeFigureOut">
              <a:rPr lang="en-IN" smtClean="0"/>
              <a:t>27-08-2024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1210309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C577AB-0779-4994-ABBE-2223FD90717B}" type="datetimeFigureOut">
              <a:rPr lang="en-IN" smtClean="0"/>
              <a:t>27-08-2024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3375827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C577AB-0779-4994-ABBE-2223FD90717B}" type="datetimeFigureOut">
              <a:rPr lang="en-IN" smtClean="0"/>
              <a:t>27-08-2024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2953990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2C577AB-0779-4994-ABBE-2223FD90717B}" type="datetimeFigureOut">
              <a:rPr lang="en-IN" smtClean="0"/>
              <a:t>27-08-2024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480385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2C577AB-0779-4994-ABBE-2223FD90717B}" type="datetimeFigureOut">
              <a:rPr lang="en-IN" smtClean="0"/>
              <a:t>27-08-2024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1491532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2C577AB-0779-4994-ABBE-2223FD90717B}" type="datetimeFigureOut">
              <a:rPr lang="en-IN" smtClean="0"/>
              <a:t>27-08-2024</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18CB8C7-0BD1-43FD-81E1-01E463A94ABD}" type="slidenum">
              <a:rPr lang="en-IN" smtClean="0"/>
              <a:t>‹#›</a:t>
            </a:fld>
            <a:endParaRPr lang="en-IN"/>
          </a:p>
        </p:txBody>
      </p:sp>
    </p:spTree>
    <p:extLst>
      <p:ext uri="{BB962C8B-B14F-4D97-AF65-F5344CB8AC3E}">
        <p14:creationId xmlns:p14="http://schemas.microsoft.com/office/powerpoint/2010/main" val="26632193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DA1E4-4CCD-4C29-900C-3D090DA2B00C}"/>
              </a:ext>
            </a:extLst>
          </p:cNvPr>
          <p:cNvSpPr>
            <a:spLocks noGrp="1"/>
          </p:cNvSpPr>
          <p:nvPr>
            <p:ph type="ctrTitle"/>
          </p:nvPr>
        </p:nvSpPr>
        <p:spPr>
          <a:xfrm>
            <a:off x="180110" y="848139"/>
            <a:ext cx="9143999" cy="1382443"/>
          </a:xfrm>
        </p:spPr>
        <p:txBody>
          <a:bodyPr>
            <a:normAutofit fontScale="90000"/>
          </a:bodyPr>
          <a:lstStyle/>
          <a:p>
            <a:r>
              <a:rPr lang="en-IN" dirty="0"/>
              <a:t>BASIC CONCEPTS ON RENEWABLE SOURCES &amp; NON-RENEWABLE RESOURCES</a:t>
            </a:r>
          </a:p>
        </p:txBody>
      </p:sp>
      <p:sp>
        <p:nvSpPr>
          <p:cNvPr id="3" name="Subtitle 2">
            <a:extLst>
              <a:ext uri="{FF2B5EF4-FFF2-40B4-BE49-F238E27FC236}">
                <a16:creationId xmlns:a16="http://schemas.microsoft.com/office/drawing/2014/main" id="{19B84D6F-4112-4982-8809-E69A2A0B25ED}"/>
              </a:ext>
            </a:extLst>
          </p:cNvPr>
          <p:cNvSpPr>
            <a:spLocks noGrp="1"/>
          </p:cNvSpPr>
          <p:nvPr>
            <p:ph type="subTitle" idx="1"/>
          </p:nvPr>
        </p:nvSpPr>
        <p:spPr>
          <a:xfrm>
            <a:off x="1507065" y="3255818"/>
            <a:ext cx="8816377" cy="2754043"/>
          </a:xfrm>
        </p:spPr>
        <p:txBody>
          <a:bodyPr>
            <a:normAutofit/>
          </a:bodyPr>
          <a:lstStyle/>
          <a:p>
            <a:r>
              <a:rPr lang="en-IN" dirty="0"/>
              <a:t>					</a:t>
            </a:r>
            <a:r>
              <a:rPr lang="en-IN" b="1" dirty="0">
                <a:solidFill>
                  <a:schemeClr val="tx1"/>
                </a:solidFill>
              </a:rPr>
              <a:t>B.A 1</a:t>
            </a:r>
            <a:r>
              <a:rPr lang="en-IN" b="1" baseline="30000" dirty="0">
                <a:solidFill>
                  <a:schemeClr val="tx1"/>
                </a:solidFill>
              </a:rPr>
              <a:t>st</a:t>
            </a:r>
            <a:r>
              <a:rPr lang="en-IN" b="1" dirty="0">
                <a:solidFill>
                  <a:schemeClr val="tx1"/>
                </a:solidFill>
              </a:rPr>
              <a:t> Semester(BOYS SECTION)</a:t>
            </a:r>
          </a:p>
          <a:p>
            <a:r>
              <a:rPr lang="en-IN" b="1" dirty="0">
                <a:solidFill>
                  <a:schemeClr val="tx1"/>
                </a:solidFill>
              </a:rPr>
              <a:t>                                  			</a:t>
            </a:r>
          </a:p>
          <a:p>
            <a:r>
              <a:rPr lang="en-IN" b="1" dirty="0">
                <a:solidFill>
                  <a:schemeClr val="tx1"/>
                </a:solidFill>
              </a:rPr>
              <a:t>											PRESENTED by- Anuradha Roy 			Assistant Professor of NAMCE(</a:t>
            </a:r>
            <a:r>
              <a:rPr lang="en-IN" b="1" dirty="0" err="1">
                <a:solidFill>
                  <a:schemeClr val="tx1"/>
                </a:solidFill>
              </a:rPr>
              <a:t>B.Ed</a:t>
            </a:r>
            <a:r>
              <a:rPr lang="en-IN" b="1" dirty="0">
                <a:solidFill>
                  <a:schemeClr val="tx1"/>
                </a:solidFill>
              </a:rPr>
              <a:t>)</a:t>
            </a:r>
          </a:p>
        </p:txBody>
      </p:sp>
    </p:spTree>
    <p:extLst>
      <p:ext uri="{BB962C8B-B14F-4D97-AF65-F5344CB8AC3E}">
        <p14:creationId xmlns:p14="http://schemas.microsoft.com/office/powerpoint/2010/main" val="7016173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20288-0A18-479A-B551-30626A55684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8A9C4A7-7525-43E3-A5C1-64831AB4872B}"/>
              </a:ext>
            </a:extLst>
          </p:cNvPr>
          <p:cNvSpPr>
            <a:spLocks noGrp="1"/>
          </p:cNvSpPr>
          <p:nvPr>
            <p:ph idx="1"/>
          </p:nvPr>
        </p:nvSpPr>
        <p:spPr/>
        <p:txBody>
          <a:bodyPr/>
          <a:lstStyle/>
          <a:p>
            <a:r>
              <a:rPr lang="en-IN" dirty="0"/>
              <a:t>3. Agriculture: In agriculture, renewable energy sources can be used to power irrigation systems, greenhouses, and farm equipment. Solar energy can be utilized for drying crops and powering livestock operations, while biogas from organic waste can provide heat and electricity for farms.</a:t>
            </a:r>
          </a:p>
          <a:p>
            <a:endParaRPr lang="en-IN" dirty="0"/>
          </a:p>
          <a:p>
            <a:r>
              <a:rPr lang="en-IN" dirty="0"/>
              <a:t>4. Transport: The transportation sector can benefit from renewable energy through the use of biofuels, electric vehicles (EVs), and hydrogen fuel cells. Biofuels, derived from organic materials, can replace conventional fossil fuels in internal combustion engines. EVs can be charged using electricity generated from renewable sources like solar and wind, reducing emissions and reliance on fossil fuels. Hydrogen fuel cells, powered by renewable hydrogen, can provide a clean and efficient alternative for transportation.</a:t>
            </a:r>
          </a:p>
          <a:p>
            <a:endParaRPr lang="en-IN" dirty="0"/>
          </a:p>
        </p:txBody>
      </p:sp>
    </p:spTree>
    <p:extLst>
      <p:ext uri="{BB962C8B-B14F-4D97-AF65-F5344CB8AC3E}">
        <p14:creationId xmlns:p14="http://schemas.microsoft.com/office/powerpoint/2010/main" val="22804609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4A59D-E55B-41E4-9ED5-C25023544EEB}"/>
              </a:ext>
            </a:extLst>
          </p:cNvPr>
          <p:cNvSpPr>
            <a:spLocks noGrp="1"/>
          </p:cNvSpPr>
          <p:nvPr>
            <p:ph type="title"/>
          </p:nvPr>
        </p:nvSpPr>
        <p:spPr/>
        <p:txBody>
          <a:bodyPr/>
          <a:lstStyle/>
          <a:p>
            <a:r>
              <a:rPr lang="en-IN" dirty="0"/>
              <a:t>ADVANTAGES OF NONRENEWABLE RESOURCES</a:t>
            </a:r>
          </a:p>
        </p:txBody>
      </p:sp>
      <p:sp>
        <p:nvSpPr>
          <p:cNvPr id="3" name="Content Placeholder 2">
            <a:extLst>
              <a:ext uri="{FF2B5EF4-FFF2-40B4-BE49-F238E27FC236}">
                <a16:creationId xmlns:a16="http://schemas.microsoft.com/office/drawing/2014/main" id="{E348BD10-1674-4519-B06F-4CCC6B799D30}"/>
              </a:ext>
            </a:extLst>
          </p:cNvPr>
          <p:cNvSpPr>
            <a:spLocks noGrp="1"/>
          </p:cNvSpPr>
          <p:nvPr>
            <p:ph idx="1"/>
          </p:nvPr>
        </p:nvSpPr>
        <p:spPr>
          <a:xfrm>
            <a:off x="677333" y="1930401"/>
            <a:ext cx="9632857" cy="4576416"/>
          </a:xfrm>
        </p:spPr>
        <p:txBody>
          <a:bodyPr>
            <a:normAutofit fontScale="70000" lnSpcReduction="20000"/>
          </a:bodyPr>
          <a:lstStyle/>
          <a:p>
            <a:endParaRPr lang="en-IN" dirty="0"/>
          </a:p>
          <a:p>
            <a:endParaRPr lang="en-IN" dirty="0"/>
          </a:p>
          <a:p>
            <a:r>
              <a:rPr lang="en-IN" sz="2900" b="1" dirty="0"/>
              <a:t>Potential for Profitability: </a:t>
            </a:r>
            <a:r>
              <a:rPr lang="en-IN" sz="2900" dirty="0"/>
              <a:t>Investing in non-renewable resources such as oil, natural gas, and minerals can be highly profitable due to their scarcity. They also may be profitable because they play a role in various industries worldwide.</a:t>
            </a:r>
          </a:p>
          <a:p>
            <a:r>
              <a:rPr lang="en-IN" sz="2900" b="1" dirty="0"/>
              <a:t>Potential for Stability and Predictability: </a:t>
            </a:r>
            <a:r>
              <a:rPr lang="en-IN" sz="2900" dirty="0"/>
              <a:t>Non-renewable resources can offer a level of stability and predictability that can be attractive to investors. For example, consider how engrained oil and gas are in our society.</a:t>
            </a:r>
          </a:p>
          <a:p>
            <a:r>
              <a:rPr lang="en-IN" sz="2900" b="1" dirty="0"/>
              <a:t>Continual Global Demand: </a:t>
            </a:r>
            <a:r>
              <a:rPr lang="en-IN" sz="2900" dirty="0"/>
              <a:t>Another advantage of investing in </a:t>
            </a:r>
            <a:r>
              <a:rPr lang="en-IN" sz="2900" dirty="0" err="1"/>
              <a:t>nonrenewable</a:t>
            </a:r>
            <a:r>
              <a:rPr lang="en-IN" sz="2900" dirty="0"/>
              <a:t> resources lies in their global presence. For instance, some public companies may only cater to clients in the United States. Meanwhile, </a:t>
            </a:r>
            <a:r>
              <a:rPr lang="en-IN" sz="2900" dirty="0" err="1"/>
              <a:t>nonrenewable</a:t>
            </a:r>
            <a:r>
              <a:rPr lang="en-IN" sz="2900" dirty="0"/>
              <a:t> resources may be sourced from emerging markets and used around the world. For investors not wanting to lock into certain specific economies, </a:t>
            </a:r>
            <a:r>
              <a:rPr lang="en-IN" sz="2900" dirty="0" err="1"/>
              <a:t>nonrenewable</a:t>
            </a:r>
            <a:r>
              <a:rPr lang="en-IN" sz="2900" dirty="0"/>
              <a:t> resources could be an international investment that spans geographic borders. OPEC expects an increase in production from the United States, Canada, and Brazil, for example.</a:t>
            </a:r>
          </a:p>
          <a:p>
            <a:endParaRPr lang="en-IN" dirty="0"/>
          </a:p>
        </p:txBody>
      </p:sp>
    </p:spTree>
    <p:extLst>
      <p:ext uri="{BB962C8B-B14F-4D97-AF65-F5344CB8AC3E}">
        <p14:creationId xmlns:p14="http://schemas.microsoft.com/office/powerpoint/2010/main" val="1163140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40396-75CA-4879-B1D4-2CF57B026EF6}"/>
              </a:ext>
            </a:extLst>
          </p:cNvPr>
          <p:cNvSpPr>
            <a:spLocks noGrp="1"/>
          </p:cNvSpPr>
          <p:nvPr>
            <p:ph type="title"/>
          </p:nvPr>
        </p:nvSpPr>
        <p:spPr/>
        <p:txBody>
          <a:bodyPr>
            <a:normAutofit/>
          </a:bodyPr>
          <a:lstStyle/>
          <a:p>
            <a:r>
              <a:rPr lang="en-IN" dirty="0"/>
              <a:t>LIMITATIONS OF NONRENEWABLE ENERGY</a:t>
            </a:r>
            <a:br>
              <a:rPr lang="en-IN" dirty="0"/>
            </a:br>
            <a:endParaRPr lang="en-IN" dirty="0"/>
          </a:p>
        </p:txBody>
      </p:sp>
      <p:sp>
        <p:nvSpPr>
          <p:cNvPr id="3" name="Content Placeholder 2">
            <a:extLst>
              <a:ext uri="{FF2B5EF4-FFF2-40B4-BE49-F238E27FC236}">
                <a16:creationId xmlns:a16="http://schemas.microsoft.com/office/drawing/2014/main" id="{CCA271D2-9F5C-4CCA-B42F-E6E1BAFE412A}"/>
              </a:ext>
            </a:extLst>
          </p:cNvPr>
          <p:cNvSpPr>
            <a:spLocks noGrp="1"/>
          </p:cNvSpPr>
          <p:nvPr>
            <p:ph idx="1"/>
          </p:nvPr>
        </p:nvSpPr>
        <p:spPr>
          <a:xfrm>
            <a:off x="503583" y="1749287"/>
            <a:ext cx="8770419" cy="4664765"/>
          </a:xfrm>
        </p:spPr>
        <p:txBody>
          <a:bodyPr>
            <a:normAutofit fontScale="92500" lnSpcReduction="10000"/>
          </a:bodyPr>
          <a:lstStyle/>
          <a:p>
            <a:r>
              <a:rPr lang="en-IN" dirty="0"/>
              <a:t>There are also some downsides to keep in mind when considering investing in </a:t>
            </a:r>
            <a:r>
              <a:rPr lang="en-IN" dirty="0" err="1"/>
              <a:t>nonrenewable</a:t>
            </a:r>
            <a:r>
              <a:rPr lang="en-IN" dirty="0"/>
              <a:t> energy:</a:t>
            </a:r>
          </a:p>
          <a:p>
            <a:pPr marL="0" indent="0">
              <a:buNone/>
            </a:pPr>
            <a:endParaRPr lang="en-IN" dirty="0"/>
          </a:p>
          <a:p>
            <a:r>
              <a:rPr lang="en-IN" b="1" dirty="0"/>
              <a:t>Environmental and Social Impact: </a:t>
            </a:r>
            <a:r>
              <a:rPr lang="en-IN" dirty="0"/>
              <a:t>One significant disadvantage of investing in </a:t>
            </a:r>
            <a:r>
              <a:rPr lang="en-IN" dirty="0" err="1"/>
              <a:t>nonrenewable</a:t>
            </a:r>
            <a:r>
              <a:rPr lang="en-IN" dirty="0"/>
              <a:t> resources is their detrimental environmental and social impacts. Extraction and processing of these resources can lead to deforestation, habitat destruction, water pollution, and greenhouse gas emissions. Political stances aside, these activities may contribute to climate change and can harm local communities' health and livelihoods. Investors must balance financial implications with potential non-financial outcomes. </a:t>
            </a:r>
          </a:p>
          <a:p>
            <a:r>
              <a:rPr lang="en-IN" b="1" dirty="0"/>
              <a:t>Volatility and Price Uncertainty: </a:t>
            </a:r>
            <a:r>
              <a:rPr lang="en-IN" dirty="0"/>
              <a:t>In the advantages section above, we talked about stability as an advantage. Unfortunately, </a:t>
            </a:r>
            <a:r>
              <a:rPr lang="en-IN" dirty="0" err="1"/>
              <a:t>nonrenewables</a:t>
            </a:r>
            <a:r>
              <a:rPr lang="en-IN" dirty="0"/>
              <a:t> may also come with high levels of volatility and uncertainty. </a:t>
            </a:r>
            <a:r>
              <a:rPr lang="en-IN" dirty="0" err="1"/>
              <a:t>Nonrenewable</a:t>
            </a:r>
            <a:r>
              <a:rPr lang="en-IN" dirty="0"/>
              <a:t> resources can be subject to significant price volatility due to geopolitical tensions, changes in global supply, technological advancements, and regulatory shifts. For instance, though we discussed growth in the section prior, the International Energy Agency still notes that the growth rate is slowing.</a:t>
            </a:r>
          </a:p>
          <a:p>
            <a:endParaRPr lang="en-IN" dirty="0"/>
          </a:p>
        </p:txBody>
      </p:sp>
    </p:spTree>
    <p:extLst>
      <p:ext uri="{BB962C8B-B14F-4D97-AF65-F5344CB8AC3E}">
        <p14:creationId xmlns:p14="http://schemas.microsoft.com/office/powerpoint/2010/main" val="32433563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75176-A118-4993-B9F9-E1D5C9813C3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15B1CB2-E6EA-413A-8051-D171EEE1805D}"/>
              </a:ext>
            </a:extLst>
          </p:cNvPr>
          <p:cNvSpPr>
            <a:spLocks noGrp="1"/>
          </p:cNvSpPr>
          <p:nvPr>
            <p:ph idx="1"/>
          </p:nvPr>
        </p:nvSpPr>
        <p:spPr/>
        <p:txBody>
          <a:bodyPr>
            <a:normAutofit lnSpcReduction="10000"/>
          </a:bodyPr>
          <a:lstStyle/>
          <a:p>
            <a:r>
              <a:rPr lang="en-IN" dirty="0"/>
              <a:t>Growing Costs: When investors think of </a:t>
            </a:r>
            <a:r>
              <a:rPr lang="en-IN" dirty="0" err="1"/>
              <a:t>nonrenewable</a:t>
            </a:r>
            <a:r>
              <a:rPr lang="en-IN" dirty="0"/>
              <a:t> energy, they may think about higher revenue due to the limited supply of a good. However, as that resource has a smaller and smaller supply that can be extracted from Earth, extraction costs may exponentially increase. This may mean the net margin of </a:t>
            </a:r>
            <a:r>
              <a:rPr lang="en-IN" dirty="0" err="1"/>
              <a:t>nonrenewable</a:t>
            </a:r>
            <a:r>
              <a:rPr lang="en-IN" dirty="0"/>
              <a:t> energy may fluctuate or even diminish if it becomes too difficult to affordably extract that resource. In addition, legislation like amendments to the Fluid Mineral Leases and Leasing Process rule increase leasing costs.</a:t>
            </a:r>
          </a:p>
          <a:p>
            <a:r>
              <a:rPr lang="en-IN" dirty="0"/>
              <a:t>Technological Advancements: We touched on this in a bullet above, but investing in </a:t>
            </a:r>
            <a:r>
              <a:rPr lang="en-IN" dirty="0" err="1"/>
              <a:t>nonrenewable</a:t>
            </a:r>
            <a:r>
              <a:rPr lang="en-IN" dirty="0"/>
              <a:t> resources raises concerns about long-term sustainability due to changes in technology. As society considers alternative ways of doing things and comes up with more modern solutions that rely on renewable energy sources, </a:t>
            </a:r>
            <a:r>
              <a:rPr lang="en-IN" dirty="0" err="1"/>
              <a:t>nonrenewable</a:t>
            </a:r>
            <a:r>
              <a:rPr lang="en-IN" dirty="0"/>
              <a:t> energy faces long-term obsolescence in </a:t>
            </a:r>
            <a:r>
              <a:rPr lang="en-IN" dirty="0" err="1"/>
              <a:t>favor</a:t>
            </a:r>
            <a:r>
              <a:rPr lang="en-IN" dirty="0"/>
              <a:t> of more efficient solutions.</a:t>
            </a:r>
          </a:p>
          <a:p>
            <a:endParaRPr lang="en-IN" dirty="0"/>
          </a:p>
        </p:txBody>
      </p:sp>
    </p:spTree>
    <p:extLst>
      <p:ext uri="{BB962C8B-B14F-4D97-AF65-F5344CB8AC3E}">
        <p14:creationId xmlns:p14="http://schemas.microsoft.com/office/powerpoint/2010/main" val="34028684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99AC7-7441-4CD2-A20A-1F91C643E5B2}"/>
              </a:ext>
            </a:extLst>
          </p:cNvPr>
          <p:cNvSpPr>
            <a:spLocks noGrp="1"/>
          </p:cNvSpPr>
          <p:nvPr>
            <p:ph type="title"/>
          </p:nvPr>
        </p:nvSpPr>
        <p:spPr/>
        <p:txBody>
          <a:bodyPr>
            <a:normAutofit fontScale="90000"/>
          </a:bodyPr>
          <a:lstStyle/>
          <a:p>
            <a:r>
              <a:rPr lang="en-IN" dirty="0"/>
              <a:t>ENVIRONMENTAL IMPACT OF NON-RENEWABLE ENERGY</a:t>
            </a:r>
            <a:br>
              <a:rPr lang="en-IN" dirty="0"/>
            </a:br>
            <a:endParaRPr lang="en-IN" dirty="0"/>
          </a:p>
        </p:txBody>
      </p:sp>
      <p:sp>
        <p:nvSpPr>
          <p:cNvPr id="3" name="Content Placeholder 2">
            <a:extLst>
              <a:ext uri="{FF2B5EF4-FFF2-40B4-BE49-F238E27FC236}">
                <a16:creationId xmlns:a16="http://schemas.microsoft.com/office/drawing/2014/main" id="{2017D047-C81A-4F14-83D1-08C8231A6A40}"/>
              </a:ext>
            </a:extLst>
          </p:cNvPr>
          <p:cNvSpPr>
            <a:spLocks noGrp="1"/>
          </p:cNvSpPr>
          <p:nvPr>
            <p:ph idx="1"/>
          </p:nvPr>
        </p:nvSpPr>
        <p:spPr>
          <a:xfrm>
            <a:off x="677334" y="2160589"/>
            <a:ext cx="8596668" cy="4475738"/>
          </a:xfrm>
        </p:spPr>
        <p:txBody>
          <a:bodyPr>
            <a:normAutofit/>
          </a:bodyPr>
          <a:lstStyle/>
          <a:p>
            <a:r>
              <a:rPr lang="en-IN" dirty="0"/>
              <a:t>Greenhouse Gas Emissions: Burning non-renewable energy sources, particularly fossil fuels, releases significant amounts of carbon dioxide and other greenhouse gases into the atmosphere.</a:t>
            </a:r>
          </a:p>
          <a:p>
            <a:r>
              <a:rPr lang="en-IN" dirty="0"/>
              <a:t>Air Pollution: Non-renewable energy production and consumption result in the emission of air pollutants leading to poor air quality and adverse health effects.</a:t>
            </a:r>
          </a:p>
          <a:p>
            <a:r>
              <a:rPr lang="en-IN" dirty="0"/>
              <a:t>Water Pollution : The extraction and utilisation of non-renewable energy resources through coal mining leads to water pollution. Spills, leaks, and improper waste disposal can contaminate water sources.</a:t>
            </a:r>
          </a:p>
          <a:p>
            <a:r>
              <a:rPr lang="en-IN" dirty="0"/>
              <a:t>Land Degradation: Extracting non-renewable resources involves land disturbance, deforestation, and soil erosion.</a:t>
            </a:r>
          </a:p>
          <a:p>
            <a:endParaRPr lang="en-IN" dirty="0"/>
          </a:p>
        </p:txBody>
      </p:sp>
    </p:spTree>
    <p:extLst>
      <p:ext uri="{BB962C8B-B14F-4D97-AF65-F5344CB8AC3E}">
        <p14:creationId xmlns:p14="http://schemas.microsoft.com/office/powerpoint/2010/main" val="3228890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5642C-6844-4E30-8572-7CFB6680EE68}"/>
              </a:ext>
            </a:extLst>
          </p:cNvPr>
          <p:cNvSpPr>
            <a:spLocks noGrp="1"/>
          </p:cNvSpPr>
          <p:nvPr>
            <p:ph type="title"/>
          </p:nvPr>
        </p:nvSpPr>
        <p:spPr>
          <a:xfrm>
            <a:off x="677334" y="609600"/>
            <a:ext cx="8596668" cy="803564"/>
          </a:xfrm>
        </p:spPr>
        <p:txBody>
          <a:bodyPr>
            <a:normAutofit fontScale="90000"/>
          </a:bodyPr>
          <a:lstStyle/>
          <a:p>
            <a:r>
              <a:rPr lang="en-IN" sz="3100" dirty="0"/>
              <a:t>CONSERVATION OF NON-RENEWABLE ENERGY</a:t>
            </a:r>
            <a:br>
              <a:rPr lang="en-IN" dirty="0"/>
            </a:br>
            <a:endParaRPr lang="en-IN" dirty="0"/>
          </a:p>
        </p:txBody>
      </p:sp>
      <p:sp>
        <p:nvSpPr>
          <p:cNvPr id="3" name="Content Placeholder 2">
            <a:extLst>
              <a:ext uri="{FF2B5EF4-FFF2-40B4-BE49-F238E27FC236}">
                <a16:creationId xmlns:a16="http://schemas.microsoft.com/office/drawing/2014/main" id="{F331D494-45F7-420E-8A3C-C62E1B7530BC}"/>
              </a:ext>
            </a:extLst>
          </p:cNvPr>
          <p:cNvSpPr>
            <a:spLocks noGrp="1"/>
          </p:cNvSpPr>
          <p:nvPr>
            <p:ph idx="1"/>
          </p:nvPr>
        </p:nvSpPr>
        <p:spPr>
          <a:xfrm>
            <a:off x="498764" y="1704109"/>
            <a:ext cx="8775238" cy="4337253"/>
          </a:xfrm>
        </p:spPr>
        <p:txBody>
          <a:bodyPr>
            <a:normAutofit lnSpcReduction="10000"/>
          </a:bodyPr>
          <a:lstStyle/>
          <a:p>
            <a:r>
              <a:rPr lang="en-IN" dirty="0"/>
              <a:t>Here are several reasons why there is a need to conserve non-renewable energy:</a:t>
            </a:r>
          </a:p>
          <a:p>
            <a:r>
              <a:rPr lang="en-IN" dirty="0"/>
              <a:t>Finite Resource: Non-renewable energy sources are limited in supply and will eventually run out. By conserving these resources, we can prolong their availability for future generations.</a:t>
            </a:r>
          </a:p>
          <a:p>
            <a:r>
              <a:rPr lang="en-IN" dirty="0"/>
              <a:t>Environmental Impact: Non-renewable energy production and consumption have significant ecological consequences. By conserving non-renewable energy, we can reduce these negative impacts.</a:t>
            </a:r>
          </a:p>
          <a:p>
            <a:r>
              <a:rPr lang="en-IN" dirty="0"/>
              <a:t>Climate Change Mitigation: Non-renewable energy sources are significant contributors to greenhouse gas emissions.. Conserving non-renewable energy is crucial in mitigating climate </a:t>
            </a:r>
            <a:r>
              <a:rPr lang="en-IN"/>
              <a:t>change.</a:t>
            </a:r>
            <a:endParaRPr lang="en-IN" dirty="0"/>
          </a:p>
          <a:p>
            <a:r>
              <a:rPr lang="en-IN" dirty="0"/>
              <a:t>In summary, conserving non-renewable energy is essential to ensure long-term resource availability, minimise environmental impacts and mitigate climate change.</a:t>
            </a:r>
          </a:p>
          <a:p>
            <a:endParaRPr lang="en-IN" dirty="0"/>
          </a:p>
        </p:txBody>
      </p:sp>
    </p:spTree>
    <p:extLst>
      <p:ext uri="{BB962C8B-B14F-4D97-AF65-F5344CB8AC3E}">
        <p14:creationId xmlns:p14="http://schemas.microsoft.com/office/powerpoint/2010/main" val="18218511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418E2-9EF4-4BB6-AB2D-E1612B6F108D}"/>
              </a:ext>
            </a:extLst>
          </p:cNvPr>
          <p:cNvSpPr>
            <a:spLocks noGrp="1"/>
          </p:cNvSpPr>
          <p:nvPr>
            <p:ph type="title"/>
          </p:nvPr>
        </p:nvSpPr>
        <p:spPr/>
        <p:txBody>
          <a:bodyPr/>
          <a:lstStyle/>
          <a:p>
            <a:endParaRPr lang="en-IN"/>
          </a:p>
        </p:txBody>
      </p:sp>
      <p:pic>
        <p:nvPicPr>
          <p:cNvPr id="4" name="Content Placeholder 3">
            <a:extLst>
              <a:ext uri="{FF2B5EF4-FFF2-40B4-BE49-F238E27FC236}">
                <a16:creationId xmlns:a16="http://schemas.microsoft.com/office/drawing/2014/main" id="{61156BF4-59D9-49C7-9B09-F71349C25CEE}"/>
              </a:ext>
            </a:extLst>
          </p:cNvPr>
          <p:cNvPicPr>
            <a:picLocks noGrp="1" noChangeAspect="1"/>
          </p:cNvPicPr>
          <p:nvPr>
            <p:ph idx="1"/>
          </p:nvPr>
        </p:nvPicPr>
        <p:blipFill rotWithShape="1">
          <a:blip r:embed="rId2"/>
          <a:srcRect b="15073"/>
          <a:stretch/>
        </p:blipFill>
        <p:spPr>
          <a:xfrm>
            <a:off x="1785306" y="1930400"/>
            <a:ext cx="6358589" cy="2951017"/>
          </a:xfrm>
          <a:prstGeom prst="rect">
            <a:avLst/>
          </a:prstGeom>
        </p:spPr>
      </p:pic>
    </p:spTree>
    <p:extLst>
      <p:ext uri="{BB962C8B-B14F-4D97-AF65-F5344CB8AC3E}">
        <p14:creationId xmlns:p14="http://schemas.microsoft.com/office/powerpoint/2010/main" val="974984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38515-5441-4407-9929-37F931FC0302}"/>
              </a:ext>
            </a:extLst>
          </p:cNvPr>
          <p:cNvSpPr>
            <a:spLocks noGrp="1"/>
          </p:cNvSpPr>
          <p:nvPr>
            <p:ph type="title"/>
          </p:nvPr>
        </p:nvSpPr>
        <p:spPr/>
        <p:txBody>
          <a:bodyPr/>
          <a:lstStyle/>
          <a:p>
            <a:r>
              <a:rPr lang="en-IN" dirty="0"/>
              <a:t>RESOURCES</a:t>
            </a:r>
          </a:p>
        </p:txBody>
      </p:sp>
      <p:sp>
        <p:nvSpPr>
          <p:cNvPr id="3" name="Content Placeholder 2">
            <a:extLst>
              <a:ext uri="{FF2B5EF4-FFF2-40B4-BE49-F238E27FC236}">
                <a16:creationId xmlns:a16="http://schemas.microsoft.com/office/drawing/2014/main" id="{6AD4FCE7-0A05-485D-B992-838DFF8AF531}"/>
              </a:ext>
            </a:extLst>
          </p:cNvPr>
          <p:cNvSpPr>
            <a:spLocks noGrp="1"/>
          </p:cNvSpPr>
          <p:nvPr>
            <p:ph idx="1"/>
          </p:nvPr>
        </p:nvSpPr>
        <p:spPr>
          <a:xfrm>
            <a:off x="569843" y="1484243"/>
            <a:ext cx="8920521" cy="5068957"/>
          </a:xfrm>
        </p:spPr>
        <p:txBody>
          <a:bodyPr>
            <a:normAutofit/>
          </a:bodyPr>
          <a:lstStyle/>
          <a:p>
            <a:endParaRPr lang="en-IN" dirty="0"/>
          </a:p>
          <a:p>
            <a:pPr marL="0" indent="0">
              <a:buNone/>
            </a:pPr>
            <a:r>
              <a:rPr lang="en-IN" dirty="0"/>
              <a:t>According to Erich Zimmermann, a resource is a function or operation that a thing or substance can perform to achieve a specific goal, such as satisfying a want. Zimmermann believed that resources are not fixed things, but rather what humans use to serve their wants at a given time. He also believed that "resources are not, they become". In other words, what is considered a resource today may not be considered a resource tomorrow, and vice versa. Zimmermann also believed that only human appraisal can turn the "neutral stuff" of the earth into resources. </a:t>
            </a:r>
          </a:p>
          <a:p>
            <a:pPr marL="0" indent="0">
              <a:buNone/>
            </a:pPr>
            <a:endParaRPr lang="en-IN" dirty="0"/>
          </a:p>
          <a:p>
            <a:pPr marL="0" indent="0">
              <a:buNone/>
            </a:pPr>
            <a:r>
              <a:rPr lang="en-IN" dirty="0"/>
              <a:t>Most natural resources, such as coal and petroleum, were formed millions of years ago. Other resources, such as sunlight, were present even before the earth was formed. Regardless, we all depend on these resources in some way or another. These resources are termed natural resources and are very important for life on earth. Natural resources are classified into renewable resources and non-renewable resources</a:t>
            </a:r>
          </a:p>
          <a:p>
            <a:endParaRPr lang="en-IN" dirty="0"/>
          </a:p>
          <a:p>
            <a:endParaRPr lang="en-IN" dirty="0"/>
          </a:p>
        </p:txBody>
      </p:sp>
    </p:spTree>
    <p:extLst>
      <p:ext uri="{BB962C8B-B14F-4D97-AF65-F5344CB8AC3E}">
        <p14:creationId xmlns:p14="http://schemas.microsoft.com/office/powerpoint/2010/main" val="1132542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A2FCD-977C-4EA6-A203-360C4B996317}"/>
              </a:ext>
            </a:extLst>
          </p:cNvPr>
          <p:cNvSpPr>
            <a:spLocks noGrp="1"/>
          </p:cNvSpPr>
          <p:nvPr>
            <p:ph type="title"/>
          </p:nvPr>
        </p:nvSpPr>
        <p:spPr/>
        <p:txBody>
          <a:bodyPr/>
          <a:lstStyle/>
          <a:p>
            <a:r>
              <a:rPr lang="en-IN" dirty="0"/>
              <a:t>RENEWABLE AND NON-RENEWABLE SOURCES</a:t>
            </a:r>
          </a:p>
        </p:txBody>
      </p:sp>
      <p:sp>
        <p:nvSpPr>
          <p:cNvPr id="3" name="Content Placeholder 2">
            <a:extLst>
              <a:ext uri="{FF2B5EF4-FFF2-40B4-BE49-F238E27FC236}">
                <a16:creationId xmlns:a16="http://schemas.microsoft.com/office/drawing/2014/main" id="{00A8FCE8-E5C8-418B-A2C2-5BB3614782B5}"/>
              </a:ext>
            </a:extLst>
          </p:cNvPr>
          <p:cNvSpPr>
            <a:spLocks noGrp="1"/>
          </p:cNvSpPr>
          <p:nvPr>
            <p:ph idx="1"/>
          </p:nvPr>
        </p:nvSpPr>
        <p:spPr>
          <a:xfrm>
            <a:off x="677334" y="2199861"/>
            <a:ext cx="8596668" cy="3841502"/>
          </a:xfrm>
        </p:spPr>
        <p:txBody>
          <a:bodyPr>
            <a:normAutofit/>
          </a:bodyPr>
          <a:lstStyle/>
          <a:p>
            <a:r>
              <a:rPr lang="en-IN" dirty="0"/>
              <a:t>Renewable Resources</a:t>
            </a:r>
          </a:p>
          <a:p>
            <a:r>
              <a:rPr lang="en-IN" dirty="0"/>
              <a:t>The resources which cannot be exhausted even after continuous utilisation are termed renewable resources. Examples of renewable resources are the sun, wind, and tidal energy.</a:t>
            </a:r>
          </a:p>
          <a:p>
            <a:r>
              <a:rPr lang="en-IN" dirty="0"/>
              <a:t>Non-renewable Resources</a:t>
            </a:r>
          </a:p>
          <a:p>
            <a:r>
              <a:rPr lang="en-IN" dirty="0"/>
              <a:t>The resources which cannot be immediately replaced once they are depleted are called non-renewable resources. Examples of non-renewable resources include fossil fuels, such as coal, petroleum, natural gas and rare minerals typically found in meteorites.</a:t>
            </a:r>
          </a:p>
          <a:p>
            <a:endParaRPr lang="en-IN" dirty="0"/>
          </a:p>
        </p:txBody>
      </p:sp>
    </p:spTree>
    <p:extLst>
      <p:ext uri="{BB962C8B-B14F-4D97-AF65-F5344CB8AC3E}">
        <p14:creationId xmlns:p14="http://schemas.microsoft.com/office/powerpoint/2010/main" val="4128199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0B2E3-5EE4-4F41-9A4C-8320312CF75A}"/>
              </a:ext>
            </a:extLst>
          </p:cNvPr>
          <p:cNvSpPr>
            <a:spLocks noGrp="1"/>
          </p:cNvSpPr>
          <p:nvPr>
            <p:ph type="title"/>
          </p:nvPr>
        </p:nvSpPr>
        <p:spPr>
          <a:xfrm>
            <a:off x="677334" y="609600"/>
            <a:ext cx="8596668" cy="874643"/>
          </a:xfrm>
        </p:spPr>
        <p:txBody>
          <a:bodyPr>
            <a:normAutofit fontScale="90000"/>
          </a:bodyPr>
          <a:lstStyle/>
          <a:p>
            <a:r>
              <a:rPr lang="en-IN" dirty="0"/>
              <a:t>USES OF RENEWABLE ENERGY</a:t>
            </a:r>
            <a:br>
              <a:rPr lang="en-IN" dirty="0"/>
            </a:br>
            <a:endParaRPr lang="en-IN" dirty="0"/>
          </a:p>
        </p:txBody>
      </p:sp>
      <p:sp>
        <p:nvSpPr>
          <p:cNvPr id="3" name="Content Placeholder 2">
            <a:extLst>
              <a:ext uri="{FF2B5EF4-FFF2-40B4-BE49-F238E27FC236}">
                <a16:creationId xmlns:a16="http://schemas.microsoft.com/office/drawing/2014/main" id="{30FDF228-D796-4DD0-BB03-21485AEE443F}"/>
              </a:ext>
            </a:extLst>
          </p:cNvPr>
          <p:cNvSpPr>
            <a:spLocks noGrp="1"/>
          </p:cNvSpPr>
          <p:nvPr>
            <p:ph idx="1"/>
          </p:nvPr>
        </p:nvSpPr>
        <p:spPr>
          <a:xfrm>
            <a:off x="583096" y="1298713"/>
            <a:ext cx="8918713" cy="5340626"/>
          </a:xfrm>
        </p:spPr>
        <p:txBody>
          <a:bodyPr>
            <a:normAutofit/>
          </a:bodyPr>
          <a:lstStyle/>
          <a:p>
            <a:pPr marL="0" indent="0">
              <a:buNone/>
            </a:pPr>
            <a:r>
              <a:rPr lang="en-IN" dirty="0"/>
              <a:t>Here are some common ways to use it:</a:t>
            </a:r>
          </a:p>
          <a:p>
            <a:r>
              <a:rPr lang="en-IN" dirty="0"/>
              <a:t>Solar Power: Capturing sunlight with solar panels to generate electricity.</a:t>
            </a:r>
          </a:p>
          <a:p>
            <a:r>
              <a:rPr lang="en-IN" dirty="0"/>
              <a:t>Wind Power: Wind turbines are used to produce electricity.</a:t>
            </a:r>
          </a:p>
          <a:p>
            <a:r>
              <a:rPr lang="en-IN" dirty="0"/>
              <a:t>Biogas: Creating energy from gases produced by landfills and wastewater treatment plants.</a:t>
            </a:r>
          </a:p>
          <a:p>
            <a:r>
              <a:rPr lang="en-IN" dirty="0"/>
              <a:t>Geothermal Energy: Utilizing heat from below the Earth’s surface for power and heating.</a:t>
            </a:r>
          </a:p>
          <a:p>
            <a:r>
              <a:rPr lang="en-IN" dirty="0"/>
              <a:t>Biomass Energy: Burning organic materials like wood and crop waste to produce energy.</a:t>
            </a:r>
          </a:p>
          <a:p>
            <a:r>
              <a:rPr lang="en-IN" dirty="0"/>
              <a:t>Hydroelectric Power: Generating electricity from the flow of water in rivers and dams.</a:t>
            </a:r>
          </a:p>
          <a:p>
            <a:r>
              <a:rPr lang="en-IN" dirty="0"/>
              <a:t>Wave and Tidal Power: Using the movement of ocean waves and tides to generate power.</a:t>
            </a:r>
          </a:p>
          <a:p>
            <a:endParaRPr lang="en-IN" dirty="0"/>
          </a:p>
        </p:txBody>
      </p:sp>
    </p:spTree>
    <p:extLst>
      <p:ext uri="{BB962C8B-B14F-4D97-AF65-F5344CB8AC3E}">
        <p14:creationId xmlns:p14="http://schemas.microsoft.com/office/powerpoint/2010/main" val="582265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7C90C-FE25-48A0-98B9-EDF57E0E3B22}"/>
              </a:ext>
            </a:extLst>
          </p:cNvPr>
          <p:cNvSpPr>
            <a:spLocks noGrp="1"/>
          </p:cNvSpPr>
          <p:nvPr>
            <p:ph type="title"/>
          </p:nvPr>
        </p:nvSpPr>
        <p:spPr>
          <a:xfrm>
            <a:off x="677334" y="249382"/>
            <a:ext cx="8596668" cy="1102340"/>
          </a:xfrm>
        </p:spPr>
        <p:txBody>
          <a:bodyPr/>
          <a:lstStyle/>
          <a:p>
            <a:r>
              <a:rPr lang="en-IN" dirty="0"/>
              <a:t>BENEFITS OF NON-RENEWABLE ENERGY</a:t>
            </a:r>
          </a:p>
        </p:txBody>
      </p:sp>
      <p:sp>
        <p:nvSpPr>
          <p:cNvPr id="3" name="Content Placeholder 2">
            <a:extLst>
              <a:ext uri="{FF2B5EF4-FFF2-40B4-BE49-F238E27FC236}">
                <a16:creationId xmlns:a16="http://schemas.microsoft.com/office/drawing/2014/main" id="{D0B40D84-0BED-4665-859E-E3507938F462}"/>
              </a:ext>
            </a:extLst>
          </p:cNvPr>
          <p:cNvSpPr>
            <a:spLocks noGrp="1"/>
          </p:cNvSpPr>
          <p:nvPr>
            <p:ph idx="1"/>
          </p:nvPr>
        </p:nvSpPr>
        <p:spPr>
          <a:xfrm>
            <a:off x="677334" y="1219201"/>
            <a:ext cx="8596668" cy="5389418"/>
          </a:xfrm>
        </p:spPr>
        <p:txBody>
          <a:bodyPr>
            <a:normAutofit/>
          </a:bodyPr>
          <a:lstStyle/>
          <a:p>
            <a:pPr marL="0" indent="0" algn="l">
              <a:buNone/>
            </a:pPr>
            <a:endParaRPr lang="en-IN" b="0" i="0" dirty="0">
              <a:solidFill>
                <a:srgbClr val="222222"/>
              </a:solidFill>
              <a:effectLst/>
            </a:endParaRPr>
          </a:p>
          <a:p>
            <a:endParaRPr lang="en-IN" dirty="0"/>
          </a:p>
        </p:txBody>
      </p:sp>
      <p:sp>
        <p:nvSpPr>
          <p:cNvPr id="5" name="TextBox 4">
            <a:extLst>
              <a:ext uri="{FF2B5EF4-FFF2-40B4-BE49-F238E27FC236}">
                <a16:creationId xmlns:a16="http://schemas.microsoft.com/office/drawing/2014/main" id="{4F5D2194-86D8-4F16-AE33-DF2C7888E899}"/>
              </a:ext>
            </a:extLst>
          </p:cNvPr>
          <p:cNvSpPr txBox="1"/>
          <p:nvPr/>
        </p:nvSpPr>
        <p:spPr>
          <a:xfrm>
            <a:off x="415635" y="969818"/>
            <a:ext cx="9907807" cy="5355312"/>
          </a:xfrm>
          <a:prstGeom prst="rect">
            <a:avLst/>
          </a:prstGeom>
          <a:noFill/>
        </p:spPr>
        <p:txBody>
          <a:bodyPr wrap="square">
            <a:spAutoFit/>
          </a:bodyPr>
          <a:lstStyle/>
          <a:p>
            <a:r>
              <a:rPr lang="en-IN" dirty="0"/>
              <a:t>1. Cleaner Air and Water</a:t>
            </a:r>
          </a:p>
          <a:p>
            <a:r>
              <a:rPr lang="en-IN" dirty="0"/>
              <a:t>No Harmful Emissions: Renewable energy sources like wind, solar, and hydropower don’t produce air pollutants or greenhouse gases. This means cleaner air for us to breathe. As of 2024, renewables accounted for approximately 41.4% of India’s total installed capacity, significantly reducing air pollution and improving public health</a:t>
            </a:r>
          </a:p>
          <a:p>
            <a:endParaRPr lang="en-IN" dirty="0"/>
          </a:p>
          <a:p>
            <a:r>
              <a:rPr lang="en-IN" dirty="0"/>
              <a:t>Reduced Water Pollution: Unlike fossil fuel power plants, renewable energy systems don’t produce toxic waste or require large amounts of water for cooling, keeping our water sources clean.</a:t>
            </a:r>
          </a:p>
          <a:p>
            <a:endParaRPr lang="en-IN" dirty="0"/>
          </a:p>
          <a:p>
            <a:r>
              <a:rPr lang="en-IN" dirty="0"/>
              <a:t>2. Sustainable and Endless</a:t>
            </a:r>
          </a:p>
          <a:p>
            <a:r>
              <a:rPr lang="en-IN" dirty="0"/>
              <a:t>Never Runs Out: Renewable energy sources are naturally replenished. The sun will shine, the wind will blow, and rivers will flow regardless of how much we use them. In 2024, India’s renewable energy capacity reached nearly 446.2 GW, with a substantial increase in solar and wind energy</a:t>
            </a:r>
          </a:p>
          <a:p>
            <a:endParaRPr lang="en-IN" dirty="0"/>
          </a:p>
          <a:p>
            <a:r>
              <a:rPr lang="en-IN" dirty="0"/>
              <a:t>Long-Term Availability: Unlike oil, coal, and gas, which are finite, renewable sources will always be available, ensuring a sustainable supply of energy for future generations.</a:t>
            </a:r>
          </a:p>
          <a:p>
            <a:endParaRPr lang="en-IN" dirty="0"/>
          </a:p>
        </p:txBody>
      </p:sp>
    </p:spTree>
    <p:extLst>
      <p:ext uri="{BB962C8B-B14F-4D97-AF65-F5344CB8AC3E}">
        <p14:creationId xmlns:p14="http://schemas.microsoft.com/office/powerpoint/2010/main" val="642954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012AA-25E1-4B8E-A5A8-BBD18AAD72C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ED05184D-39AB-4CE3-9CFE-D62D5D73C38B}"/>
              </a:ext>
            </a:extLst>
          </p:cNvPr>
          <p:cNvSpPr>
            <a:spLocks noGrp="1"/>
          </p:cNvSpPr>
          <p:nvPr>
            <p:ph idx="1"/>
          </p:nvPr>
        </p:nvSpPr>
        <p:spPr>
          <a:xfrm>
            <a:off x="677334" y="609601"/>
            <a:ext cx="9407570" cy="5431762"/>
          </a:xfrm>
        </p:spPr>
        <p:txBody>
          <a:bodyPr>
            <a:normAutofit/>
          </a:bodyPr>
          <a:lstStyle/>
          <a:p>
            <a:endParaRPr lang="en-IN" dirty="0"/>
          </a:p>
          <a:p>
            <a:r>
              <a:rPr lang="en-IN" dirty="0"/>
              <a:t>4. Energy Independence and Security</a:t>
            </a:r>
          </a:p>
          <a:p>
            <a:r>
              <a:rPr lang="en-IN" dirty="0"/>
              <a:t>Local Resources: By using renewable resources available locally, communities can reduce their dependence on imported fuels, enhancing their energy security. India is working towards increasing its domestic renewable energy capacity to ensure greater energy independence​.</a:t>
            </a:r>
          </a:p>
          <a:p>
            <a:r>
              <a:rPr lang="en-IN" dirty="0"/>
              <a:t>Resilient Infrastructure: Distributed renewable energy systems, like rooftop solar panels, make energy infrastructure more resilient to natural disasters and outages​.</a:t>
            </a:r>
          </a:p>
          <a:p>
            <a:endParaRPr lang="en-IN" dirty="0"/>
          </a:p>
          <a:p>
            <a:r>
              <a:rPr lang="en-IN" dirty="0"/>
              <a:t>5. Economic Growth and Job Creation</a:t>
            </a:r>
          </a:p>
          <a:p>
            <a:r>
              <a:rPr lang="en-IN" dirty="0"/>
              <a:t>New Jobs: The renewable energy sector creates jobs in manufacturing, installation, maintenance, and research, boosting local economies. In India, the renewable energy sector is expected to create millions of jobs as it expands. In 2024, renewable energy projects are expected to attract investments worth approximately $16.5 billion</a:t>
            </a:r>
          </a:p>
          <a:p>
            <a:endParaRPr lang="en-IN" dirty="0"/>
          </a:p>
        </p:txBody>
      </p:sp>
    </p:spTree>
    <p:extLst>
      <p:ext uri="{BB962C8B-B14F-4D97-AF65-F5344CB8AC3E}">
        <p14:creationId xmlns:p14="http://schemas.microsoft.com/office/powerpoint/2010/main" val="217285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1AA60-AFA8-47F7-916C-FD4FF97E0C76}"/>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7A8B453-2549-42C6-B277-8AE4888DBA41}"/>
              </a:ext>
            </a:extLst>
          </p:cNvPr>
          <p:cNvSpPr>
            <a:spLocks noGrp="1"/>
          </p:cNvSpPr>
          <p:nvPr>
            <p:ph idx="1"/>
          </p:nvPr>
        </p:nvSpPr>
        <p:spPr>
          <a:xfrm>
            <a:off x="789708" y="872836"/>
            <a:ext cx="8596668" cy="5660485"/>
          </a:xfrm>
        </p:spPr>
        <p:txBody>
          <a:bodyPr>
            <a:normAutofit/>
          </a:bodyPr>
          <a:lstStyle/>
          <a:p>
            <a:r>
              <a:rPr lang="en-IN" dirty="0"/>
              <a:t>6. Environmental Protection</a:t>
            </a:r>
          </a:p>
          <a:p>
            <a:r>
              <a:rPr lang="en-IN" dirty="0"/>
              <a:t>Biodiversity Conservation: By reducing pollution and the need for resource extraction, renewable energy helps protect ecosystems and wildlife habitats.</a:t>
            </a:r>
          </a:p>
          <a:p>
            <a:endParaRPr lang="en-IN" dirty="0"/>
          </a:p>
          <a:p>
            <a:r>
              <a:rPr lang="en-IN" dirty="0"/>
              <a:t>7. Health Benefits</a:t>
            </a:r>
          </a:p>
          <a:p>
            <a:r>
              <a:rPr lang="en-IN" dirty="0"/>
              <a:t>Fewer Respiratory Issues: Reduced air pollution from renewable energy means fewer cases of asthma, bronchitis, and other respiratory diseases.</a:t>
            </a:r>
          </a:p>
          <a:p>
            <a:r>
              <a:rPr lang="en-IN" dirty="0"/>
              <a:t>Around 99 percent of people worldwide breathe air that is polluted and poses a health risk, according to the World Health Organisation (WHO), and more than 13 million people die from preventable environmental causes, such as air pollution, each year. Transitioning to renewable energy can mitigate these health risks.</a:t>
            </a:r>
          </a:p>
          <a:p>
            <a:pPr marL="0" indent="0">
              <a:buNone/>
            </a:pPr>
            <a:endParaRPr lang="en-IN" dirty="0"/>
          </a:p>
          <a:p>
            <a:r>
              <a:rPr lang="en-IN" dirty="0"/>
              <a:t>Overall Well-being: Cleaner environments lead to healthier communities, with lower healthcare costs and better quality of life</a:t>
            </a:r>
          </a:p>
          <a:p>
            <a:endParaRPr lang="en-IN" dirty="0"/>
          </a:p>
        </p:txBody>
      </p:sp>
    </p:spTree>
    <p:extLst>
      <p:ext uri="{BB962C8B-B14F-4D97-AF65-F5344CB8AC3E}">
        <p14:creationId xmlns:p14="http://schemas.microsoft.com/office/powerpoint/2010/main" val="3521720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698FB-2C9D-499A-90CD-6A6ED25F17D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1261665-4991-4D7C-9B7D-838222AAE5B9}"/>
              </a:ext>
            </a:extLst>
          </p:cNvPr>
          <p:cNvSpPr>
            <a:spLocks noGrp="1"/>
          </p:cNvSpPr>
          <p:nvPr>
            <p:ph idx="1"/>
          </p:nvPr>
        </p:nvSpPr>
        <p:spPr>
          <a:xfrm>
            <a:off x="543339" y="861391"/>
            <a:ext cx="8730663" cy="5179972"/>
          </a:xfrm>
        </p:spPr>
        <p:txBody>
          <a:bodyPr>
            <a:normAutofit lnSpcReduction="10000"/>
          </a:bodyPr>
          <a:lstStyle/>
          <a:p>
            <a:r>
              <a:rPr lang="en-IN" dirty="0"/>
              <a:t>8. Technological Innovation</a:t>
            </a:r>
          </a:p>
          <a:p>
            <a:r>
              <a:rPr lang="en-IN" dirty="0"/>
              <a:t>Technological innovation is one of the key advantages of renewable energy technologies.</a:t>
            </a:r>
          </a:p>
          <a:p>
            <a:r>
              <a:rPr lang="en-IN" dirty="0"/>
              <a:t>Advancement in Technology: The push for renewable energy drives innovation and technological advancements, leading to more efficient and effective green energy solutions.</a:t>
            </a:r>
          </a:p>
          <a:p>
            <a:pPr marL="0" indent="0">
              <a:buNone/>
            </a:pPr>
            <a:endParaRPr lang="en-IN" dirty="0"/>
          </a:p>
          <a:p>
            <a:r>
              <a:rPr lang="en-IN" dirty="0"/>
              <a:t>9. Flexibility and Scalability</a:t>
            </a:r>
          </a:p>
          <a:p>
            <a:r>
              <a:rPr lang="en-IN" dirty="0"/>
              <a:t>Small to Large Scale: Renewable energy systems can be scaled to fit different needs, from small home installations to large power plants.</a:t>
            </a:r>
          </a:p>
          <a:p>
            <a:pPr marL="0" indent="0">
              <a:buNone/>
            </a:pPr>
            <a:endParaRPr lang="en-IN" dirty="0"/>
          </a:p>
          <a:p>
            <a:r>
              <a:rPr lang="en-IN" dirty="0"/>
              <a:t>10. Community Empowerment</a:t>
            </a:r>
          </a:p>
          <a:p>
            <a:r>
              <a:rPr lang="en-IN" dirty="0"/>
              <a:t>Local Projects: Communities can develop their own renewable energy projects, creating local ownership and benefits. For instance, in 2024, several Indian states like Gujarat and Rajasthan led the way in renewable energy capacity expansion​</a:t>
            </a:r>
          </a:p>
          <a:p>
            <a:endParaRPr lang="en-IN" dirty="0"/>
          </a:p>
        </p:txBody>
      </p:sp>
    </p:spTree>
    <p:extLst>
      <p:ext uri="{BB962C8B-B14F-4D97-AF65-F5344CB8AC3E}">
        <p14:creationId xmlns:p14="http://schemas.microsoft.com/office/powerpoint/2010/main" val="2137716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182BB-62A8-4CCC-A92F-1EA51A15BC83}"/>
              </a:ext>
            </a:extLst>
          </p:cNvPr>
          <p:cNvSpPr>
            <a:spLocks noGrp="1"/>
          </p:cNvSpPr>
          <p:nvPr>
            <p:ph type="title"/>
          </p:nvPr>
        </p:nvSpPr>
        <p:spPr>
          <a:xfrm>
            <a:off x="677334" y="225288"/>
            <a:ext cx="8596668" cy="1232452"/>
          </a:xfrm>
        </p:spPr>
        <p:txBody>
          <a:bodyPr>
            <a:normAutofit fontScale="90000"/>
          </a:bodyPr>
          <a:lstStyle/>
          <a:p>
            <a:r>
              <a:rPr lang="en-IN" dirty="0"/>
              <a:t>UTILIZING RENEWABLE ENERGY ACROSS VARIOUS SECTORS</a:t>
            </a:r>
            <a:br>
              <a:rPr lang="en-IN" dirty="0"/>
            </a:br>
            <a:endParaRPr lang="en-IN" dirty="0"/>
          </a:p>
        </p:txBody>
      </p:sp>
      <p:sp>
        <p:nvSpPr>
          <p:cNvPr id="3" name="Content Placeholder 2">
            <a:extLst>
              <a:ext uri="{FF2B5EF4-FFF2-40B4-BE49-F238E27FC236}">
                <a16:creationId xmlns:a16="http://schemas.microsoft.com/office/drawing/2014/main" id="{0E99C6E2-0153-4DBF-92EB-F5D4687F6FB6}"/>
              </a:ext>
            </a:extLst>
          </p:cNvPr>
          <p:cNvSpPr>
            <a:spLocks noGrp="1"/>
          </p:cNvSpPr>
          <p:nvPr>
            <p:ph idx="1"/>
          </p:nvPr>
        </p:nvSpPr>
        <p:spPr>
          <a:xfrm>
            <a:off x="677334" y="1616765"/>
            <a:ext cx="8596668" cy="4424597"/>
          </a:xfrm>
        </p:spPr>
        <p:txBody>
          <a:bodyPr>
            <a:normAutofit lnSpcReduction="10000"/>
          </a:bodyPr>
          <a:lstStyle/>
          <a:p>
            <a:r>
              <a:rPr lang="en-IN" dirty="0"/>
              <a:t>Renewable energy can be utilized in various sectors to provide power and heat:</a:t>
            </a:r>
          </a:p>
          <a:p>
            <a:endParaRPr lang="en-IN" dirty="0"/>
          </a:p>
          <a:p>
            <a:r>
              <a:rPr lang="en-IN" dirty="0"/>
              <a:t>1. Buildings: In residential and commercial buildings, renewable energy sources such as solar panels, wind turbines, and geothermal systems can be used to generate electricity and provide heating and cooling. Solar water heaters can supply hot water, while solar photovoltaic (PV) systems can power lighting, appliances, and other electrical needs.</a:t>
            </a:r>
          </a:p>
          <a:p>
            <a:endParaRPr lang="en-IN" dirty="0"/>
          </a:p>
          <a:p>
            <a:r>
              <a:rPr lang="en-IN" dirty="0"/>
              <a:t>2. Industry: Renewable energy can be integrated into industrial processes through the use of biomass, solar thermal energy, and wind power. These sources can provide electricity for machinery and production lines, as well as heat for processes like drying, melting, and steam generation. Renewable energy can also help industries reduce their carbon footprint and meet sustainability goals.</a:t>
            </a:r>
          </a:p>
          <a:p>
            <a:endParaRPr lang="en-IN" dirty="0"/>
          </a:p>
        </p:txBody>
      </p:sp>
    </p:spTree>
    <p:extLst>
      <p:ext uri="{BB962C8B-B14F-4D97-AF65-F5344CB8AC3E}">
        <p14:creationId xmlns:p14="http://schemas.microsoft.com/office/powerpoint/2010/main" val="137106716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239</TotalTime>
  <Words>2013</Words>
  <Application>Microsoft Office PowerPoint</Application>
  <PresentationFormat>Widescreen</PresentationFormat>
  <Paragraphs>90</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Trebuchet MS</vt:lpstr>
      <vt:lpstr>Wingdings 3</vt:lpstr>
      <vt:lpstr>Facet</vt:lpstr>
      <vt:lpstr>BASIC CONCEPTS ON RENEWABLE SOURCES &amp; NON-RENEWABLE RESOURCES</vt:lpstr>
      <vt:lpstr>RESOURCES</vt:lpstr>
      <vt:lpstr>RENEWABLE AND NON-RENEWABLE SOURCES</vt:lpstr>
      <vt:lpstr>USES OF RENEWABLE ENERGY </vt:lpstr>
      <vt:lpstr>BENEFITS OF NON-RENEWABLE ENERGY</vt:lpstr>
      <vt:lpstr>PowerPoint Presentation</vt:lpstr>
      <vt:lpstr>PowerPoint Presentation</vt:lpstr>
      <vt:lpstr>PowerPoint Presentation</vt:lpstr>
      <vt:lpstr>UTILIZING RENEWABLE ENERGY ACROSS VARIOUS SECTORS </vt:lpstr>
      <vt:lpstr>PowerPoint Presentation</vt:lpstr>
      <vt:lpstr>ADVANTAGES OF NONRENEWABLE RESOURCES</vt:lpstr>
      <vt:lpstr>LIMITATIONS OF NONRENEWABLE ENERGY </vt:lpstr>
      <vt:lpstr>PowerPoint Presentation</vt:lpstr>
      <vt:lpstr>ENVIRONMENTAL IMPACT OF NON-RENEWABLE ENERGY </vt:lpstr>
      <vt:lpstr>CONSERVATION OF NON-RENEWABLE ENERGY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MULTIDISCIPLINARY NATURE OF ENVIRONMENTAL STUDIES</dc:title>
  <dc:creator>anuradharoy2023@outlook.com</dc:creator>
  <cp:lastModifiedBy>anuradharoy2023@outlook.com</cp:lastModifiedBy>
  <cp:revision>70</cp:revision>
  <dcterms:created xsi:type="dcterms:W3CDTF">2024-07-19T07:50:42Z</dcterms:created>
  <dcterms:modified xsi:type="dcterms:W3CDTF">2024-08-27T07:25:05Z</dcterms:modified>
</cp:coreProperties>
</file>