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80" r:id="rId4"/>
    <p:sldId id="281" r:id="rId5"/>
    <p:sldId id="282" r:id="rId6"/>
    <p:sldId id="283" r:id="rId7"/>
    <p:sldId id="28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B8C1E6-B323-4B7F-94D2-863786281456}">
          <p14:sldIdLst/>
        </p14:section>
        <p14:section name="Untitled Section" id="{006B2B52-9B9E-4456-855B-A50F09BF13CB}">
          <p14:sldIdLst>
            <p14:sldId id="277"/>
            <p14:sldId id="278"/>
            <p14:sldId id="280"/>
            <p14:sldId id="281"/>
            <p14:sldId id="282"/>
            <p14:sldId id="283"/>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59144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28219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6808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858513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4914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180730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040757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934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9217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16-08-2024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12497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24645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577AB-0779-4994-ABBE-2223FD90717B}" type="datetimeFigureOut">
              <a:rPr lang="en-IN" smtClean="0"/>
              <a:t>16-08-2024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1030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577AB-0779-4994-ABBE-2223FD90717B}" type="datetimeFigureOut">
              <a:rPr lang="en-IN" smtClean="0"/>
              <a:t>16-08-2024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37582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577AB-0779-4994-ABBE-2223FD90717B}" type="datetimeFigureOut">
              <a:rPr lang="en-IN" smtClean="0"/>
              <a:t>16-08-2024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953990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8038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16-08-2024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49153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2C577AB-0779-4994-ABBE-2223FD90717B}" type="datetimeFigureOut">
              <a:rPr lang="en-IN" smtClean="0"/>
              <a:t>16-08-2024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CB8C7-0BD1-43FD-81E1-01E463A94ABD}" type="slidenum">
              <a:rPr lang="en-IN" smtClean="0"/>
              <a:t>‹#›</a:t>
            </a:fld>
            <a:endParaRPr lang="en-IN"/>
          </a:p>
        </p:txBody>
      </p:sp>
    </p:spTree>
    <p:extLst>
      <p:ext uri="{BB962C8B-B14F-4D97-AF65-F5344CB8AC3E}">
        <p14:creationId xmlns:p14="http://schemas.microsoft.com/office/powerpoint/2010/main" val="2663219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1E4-4CCD-4C29-900C-3D090DA2B00C}"/>
              </a:ext>
            </a:extLst>
          </p:cNvPr>
          <p:cNvSpPr>
            <a:spLocks noGrp="1"/>
          </p:cNvSpPr>
          <p:nvPr>
            <p:ph type="ctrTitle"/>
          </p:nvPr>
        </p:nvSpPr>
        <p:spPr>
          <a:xfrm>
            <a:off x="180110" y="848139"/>
            <a:ext cx="9143999" cy="1382443"/>
          </a:xfrm>
        </p:spPr>
        <p:txBody>
          <a:bodyPr>
            <a:normAutofit fontScale="90000"/>
          </a:bodyPr>
          <a:lstStyle/>
          <a:p>
            <a:r>
              <a:rPr lang="en-IN" dirty="0"/>
              <a:t>IMPORTANCE  OF ENVIRONMENTAL STUDIES</a:t>
            </a:r>
          </a:p>
        </p:txBody>
      </p:sp>
      <p:sp>
        <p:nvSpPr>
          <p:cNvPr id="3" name="Subtitle 2">
            <a:extLst>
              <a:ext uri="{FF2B5EF4-FFF2-40B4-BE49-F238E27FC236}">
                <a16:creationId xmlns:a16="http://schemas.microsoft.com/office/drawing/2014/main" id="{19B84D6F-4112-4982-8809-E69A2A0B25ED}"/>
              </a:ext>
            </a:extLst>
          </p:cNvPr>
          <p:cNvSpPr>
            <a:spLocks noGrp="1"/>
          </p:cNvSpPr>
          <p:nvPr>
            <p:ph type="subTitle" idx="1"/>
          </p:nvPr>
        </p:nvSpPr>
        <p:spPr>
          <a:xfrm>
            <a:off x="1507065" y="3255818"/>
            <a:ext cx="8816377" cy="2754043"/>
          </a:xfrm>
        </p:spPr>
        <p:txBody>
          <a:bodyPr>
            <a:normAutofit/>
          </a:bodyPr>
          <a:lstStyle/>
          <a:p>
            <a:r>
              <a:rPr lang="en-IN" dirty="0"/>
              <a:t>					</a:t>
            </a:r>
            <a:r>
              <a:rPr lang="en-IN" b="1" dirty="0">
                <a:solidFill>
                  <a:schemeClr val="tx1"/>
                </a:solidFill>
              </a:rPr>
              <a:t>B.A 1</a:t>
            </a:r>
            <a:r>
              <a:rPr lang="en-IN" b="1" baseline="30000" dirty="0">
                <a:solidFill>
                  <a:schemeClr val="tx1"/>
                </a:solidFill>
              </a:rPr>
              <a:t>st</a:t>
            </a:r>
            <a:r>
              <a:rPr lang="en-IN" b="1" dirty="0">
                <a:solidFill>
                  <a:schemeClr val="tx1"/>
                </a:solidFill>
              </a:rPr>
              <a:t> Semester(BOYS SECTION)</a:t>
            </a:r>
          </a:p>
          <a:p>
            <a:r>
              <a:rPr lang="en-IN" b="1" dirty="0">
                <a:solidFill>
                  <a:schemeClr val="tx1"/>
                </a:solidFill>
              </a:rPr>
              <a:t>                                  			</a:t>
            </a:r>
          </a:p>
          <a:p>
            <a:r>
              <a:rPr lang="en-IN" b="1" dirty="0">
                <a:solidFill>
                  <a:schemeClr val="tx1"/>
                </a:solidFill>
              </a:rPr>
              <a:t>											PRESENTED by- Anuradha Roy 			Assistant Professor of NAMCE(</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701617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38515-5441-4407-9929-37F931FC0302}"/>
              </a:ext>
            </a:extLst>
          </p:cNvPr>
          <p:cNvSpPr>
            <a:spLocks noGrp="1"/>
          </p:cNvSpPr>
          <p:nvPr>
            <p:ph type="title"/>
          </p:nvPr>
        </p:nvSpPr>
        <p:spPr/>
        <p:txBody>
          <a:bodyPr/>
          <a:lstStyle/>
          <a:p>
            <a:r>
              <a:rPr lang="en-IN" dirty="0"/>
              <a:t>WHAT IS THE IMPORTANCE OF ENVIRONMENTAL SCIENCE?</a:t>
            </a:r>
          </a:p>
        </p:txBody>
      </p:sp>
      <p:sp>
        <p:nvSpPr>
          <p:cNvPr id="3" name="Content Placeholder 2">
            <a:extLst>
              <a:ext uri="{FF2B5EF4-FFF2-40B4-BE49-F238E27FC236}">
                <a16:creationId xmlns:a16="http://schemas.microsoft.com/office/drawing/2014/main" id="{6AD4FCE7-0A05-485D-B992-838DFF8AF531}"/>
              </a:ext>
            </a:extLst>
          </p:cNvPr>
          <p:cNvSpPr>
            <a:spLocks noGrp="1"/>
          </p:cNvSpPr>
          <p:nvPr>
            <p:ph idx="1"/>
          </p:nvPr>
        </p:nvSpPr>
        <p:spPr>
          <a:xfrm>
            <a:off x="677334" y="1930400"/>
            <a:ext cx="8813030" cy="4622800"/>
          </a:xfrm>
        </p:spPr>
        <p:txBody>
          <a:bodyPr>
            <a:normAutofit/>
          </a:bodyPr>
          <a:lstStyle/>
          <a:p>
            <a:pPr marL="0" indent="0">
              <a:buNone/>
            </a:pPr>
            <a:r>
              <a:rPr lang="en-IN" dirty="0"/>
              <a:t>Our nation's future relies on a well-educated public to be wise stewards of the very environment that sustains us, our families and communities, and future generations. It is environmental studies which can best help us as individuals make the complex, conceptual connections between economic prosperity, benefits to society, environmental health, and our own well-being. Ultimately, the collective wisdom of our citizens, gained through education, alone can help design the most compelling and most successful strategy for environmental management. The myriad ways in which environmental studies are important is outlined as follows:</a:t>
            </a:r>
          </a:p>
          <a:p>
            <a:pPr marL="0" indent="0">
              <a:buNone/>
            </a:pPr>
            <a:endParaRPr lang="en-IN" dirty="0"/>
          </a:p>
          <a:p>
            <a:pPr marL="0" indent="0">
              <a:buNone/>
            </a:pPr>
            <a:r>
              <a:rPr lang="en-IN" dirty="0"/>
              <a:t>1</a:t>
            </a:r>
            <a:r>
              <a:rPr lang="en-IN" b="1" dirty="0"/>
              <a:t>. Environmental studies employ and enhances critical thinking and basic life skills.</a:t>
            </a:r>
          </a:p>
          <a:p>
            <a:endParaRPr lang="en-IN" dirty="0"/>
          </a:p>
          <a:p>
            <a:pPr marL="0" indent="0">
              <a:buNone/>
            </a:pPr>
            <a:endParaRPr lang="en-IN" dirty="0"/>
          </a:p>
          <a:p>
            <a:endParaRPr lang="en-IN" dirty="0"/>
          </a:p>
          <a:p>
            <a:endParaRPr lang="en-IN" dirty="0"/>
          </a:p>
        </p:txBody>
      </p:sp>
    </p:spTree>
    <p:extLst>
      <p:ext uri="{BB962C8B-B14F-4D97-AF65-F5344CB8AC3E}">
        <p14:creationId xmlns:p14="http://schemas.microsoft.com/office/powerpoint/2010/main" val="113254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2FCD-977C-4EA6-A203-360C4B99631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0A8FCE8-E5C8-418B-A2C2-5BB3614782B5}"/>
              </a:ext>
            </a:extLst>
          </p:cNvPr>
          <p:cNvSpPr>
            <a:spLocks noGrp="1"/>
          </p:cNvSpPr>
          <p:nvPr>
            <p:ph idx="1"/>
          </p:nvPr>
        </p:nvSpPr>
        <p:spPr>
          <a:xfrm>
            <a:off x="429491" y="498765"/>
            <a:ext cx="8844511" cy="5542598"/>
          </a:xfrm>
        </p:spPr>
        <p:txBody>
          <a:bodyPr>
            <a:normAutofit lnSpcReduction="10000"/>
          </a:body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IN" sz="17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2. </a:t>
            </a:r>
            <a:r>
              <a:rPr kumimoji="0" lang="en-IN"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Environmental studies equip us with knowledge about how to</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Restrict and regulate the exploitation of natural resources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Renovate, recycle and reuse the waste materials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Adopt technology without endangering the environment</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Control overpopulation and over consumption of resources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IN"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Promote environmental education and training among people</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endParaRPr lang="en-IN" sz="2000" dirty="0"/>
          </a:p>
          <a:p>
            <a:pPr marL="0" indent="0">
              <a:buNone/>
            </a:pPr>
            <a:r>
              <a:rPr lang="en-IN" sz="2000" dirty="0"/>
              <a:t>3</a:t>
            </a:r>
            <a:r>
              <a:rPr lang="en-IN" dirty="0"/>
              <a:t>. Environmental studies help us acquire</a:t>
            </a:r>
          </a:p>
          <a:p>
            <a:r>
              <a:rPr lang="en-IN" dirty="0"/>
              <a:t>An attitude of concern for the environment.</a:t>
            </a:r>
          </a:p>
          <a:p>
            <a:r>
              <a:rPr lang="en-IN" dirty="0"/>
              <a:t>A basic understanding and knowledge about the environment and its allied problems.</a:t>
            </a:r>
          </a:p>
          <a:p>
            <a:r>
              <a:rPr lang="en-IN" dirty="0"/>
              <a:t>Skills for identifying and solving environmental problems.</a:t>
            </a:r>
          </a:p>
          <a:p>
            <a:r>
              <a:rPr lang="en-IN" dirty="0"/>
              <a:t>Motivation for participation in improvement and protection of environment.</a:t>
            </a:r>
          </a:p>
          <a:p>
            <a:r>
              <a:rPr lang="en-IN" dirty="0"/>
              <a:t>Ability to evaluate measures for the improvement and protection of environment.</a:t>
            </a:r>
          </a:p>
          <a:p>
            <a:endParaRPr lang="en-IN" dirty="0"/>
          </a:p>
        </p:txBody>
      </p:sp>
    </p:spTree>
    <p:extLst>
      <p:ext uri="{BB962C8B-B14F-4D97-AF65-F5344CB8AC3E}">
        <p14:creationId xmlns:p14="http://schemas.microsoft.com/office/powerpoint/2010/main" val="4128199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0B2E3-5EE4-4F41-9A4C-8320312CF75A}"/>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30FDF228-D796-4DD0-BB03-21485AEE443F}"/>
              </a:ext>
            </a:extLst>
          </p:cNvPr>
          <p:cNvSpPr>
            <a:spLocks noGrp="1"/>
          </p:cNvSpPr>
          <p:nvPr>
            <p:ph idx="1"/>
          </p:nvPr>
        </p:nvSpPr>
        <p:spPr>
          <a:xfrm>
            <a:off x="775855" y="2147455"/>
            <a:ext cx="8498147" cy="3893907"/>
          </a:xfrm>
        </p:spPr>
        <p:txBody>
          <a:bodyPr/>
          <a:lstStyle/>
          <a:p>
            <a:r>
              <a:rPr lang="en-IN" dirty="0"/>
              <a:t>4. Environmental studies allow scientists and laypersons to understand the complex interaction between various organisms. It equips policy-makers with important data to make critical decisions</a:t>
            </a:r>
          </a:p>
          <a:p>
            <a:endParaRPr lang="en-IN" dirty="0"/>
          </a:p>
          <a:p>
            <a:pPr marL="0" indent="0">
              <a:buNone/>
            </a:pPr>
            <a:r>
              <a:rPr lang="en-IN" dirty="0"/>
              <a:t>Environmental studies are extremely important to handle current environmental issues properly. It aids to develop a world in which persons are aware of and concerned about environment and the problems associated with it, and committed to work individually as well as gradually towards solutions of current problems and preservation of future </a:t>
            </a:r>
            <a:r>
              <a:rPr lang="en-IN" dirty="0" err="1"/>
              <a:t>problems.S</a:t>
            </a:r>
            <a:endParaRPr lang="en-IN" dirty="0"/>
          </a:p>
          <a:p>
            <a:endParaRPr lang="en-IN" dirty="0"/>
          </a:p>
        </p:txBody>
      </p:sp>
    </p:spTree>
    <p:extLst>
      <p:ext uri="{BB962C8B-B14F-4D97-AF65-F5344CB8AC3E}">
        <p14:creationId xmlns:p14="http://schemas.microsoft.com/office/powerpoint/2010/main" val="582265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C90C-FE25-48A0-98B9-EDF57E0E3B2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0B40D84-0BED-4665-859E-E3507938F462}"/>
              </a:ext>
            </a:extLst>
          </p:cNvPr>
          <p:cNvSpPr>
            <a:spLocks noGrp="1"/>
          </p:cNvSpPr>
          <p:nvPr>
            <p:ph idx="1"/>
          </p:nvPr>
        </p:nvSpPr>
        <p:spPr>
          <a:xfrm>
            <a:off x="484909" y="775855"/>
            <a:ext cx="8789093" cy="5832763"/>
          </a:xfrm>
        </p:spPr>
        <p:txBody>
          <a:bodyPr>
            <a:normAutofit/>
          </a:bodyPr>
          <a:lstStyle/>
          <a:p>
            <a:pPr algn="l"/>
            <a:r>
              <a:rPr lang="en-IN" b="0" i="0" dirty="0">
                <a:solidFill>
                  <a:srgbClr val="222222"/>
                </a:solidFill>
                <a:effectLst/>
              </a:rPr>
              <a:t>Environment belongs to all, influences all and is important to all. Whatever be the occupation or age of a person, he/she will be affected by environment and also he/she will affect the environment by his/her deeds. That is why it becomes very necessary to make everyone aware and conscious about the importance of environment. There is an internationally observed environment calendar to mark some important aspect or issue of environment, so that people think, discuss, carry out campaigns and act for the cause of those environmental issues.</a:t>
            </a:r>
          </a:p>
          <a:p>
            <a:pPr algn="l"/>
            <a:r>
              <a:rPr lang="en-IN" b="1" i="0" dirty="0">
                <a:solidFill>
                  <a:srgbClr val="222222"/>
                </a:solidFill>
                <a:effectLst/>
              </a:rPr>
              <a:t>Global vs. Local Importance of Environment</a:t>
            </a:r>
          </a:p>
          <a:p>
            <a:pPr marL="0" indent="0" algn="l">
              <a:buNone/>
            </a:pPr>
            <a:r>
              <a:rPr lang="en-IN" b="0" i="0" dirty="0">
                <a:solidFill>
                  <a:srgbClr val="222222"/>
                </a:solidFill>
                <a:effectLst/>
              </a:rPr>
              <a:t>Environment is one subject that is actually global as well as local in nature.</a:t>
            </a:r>
          </a:p>
          <a:p>
            <a:pPr marL="0" indent="0" algn="l">
              <a:buNone/>
            </a:pPr>
            <a:r>
              <a:rPr lang="en-IN" b="0" i="0" dirty="0">
                <a:solidFill>
                  <a:srgbClr val="222222"/>
                </a:solidFill>
                <a:effectLst/>
              </a:rPr>
              <a:t>      Issues like global warming, depletion of ozone layer, dwindling forests and energy resources, loss of global biodiversity etc. which are going to affect the mankind as a whole are global in nature and for that we have to think and plan globally.</a:t>
            </a:r>
            <a:br>
              <a:rPr lang="en-IN" b="0" i="0" dirty="0">
                <a:solidFill>
                  <a:srgbClr val="222222"/>
                </a:solidFill>
                <a:effectLst/>
              </a:rPr>
            </a:br>
            <a:r>
              <a:rPr lang="en-IN" b="0" i="0" dirty="0">
                <a:solidFill>
                  <a:srgbClr val="222222"/>
                </a:solidFill>
                <a:effectLst/>
              </a:rPr>
              <a:t>       However, there are some environmental problems which are of localized importance. For dealing with local environmental issues, e.g. impact of mining or hydro-electric project in an area, problems of disposal and management of solid waste, river or lake pollution, soil</a:t>
            </a:r>
          </a:p>
          <a:p>
            <a:pPr marL="0" indent="0" algn="l">
              <a:buNone/>
            </a:pPr>
            <a:endParaRPr lang="en-IN" b="0" i="0" dirty="0">
              <a:solidFill>
                <a:srgbClr val="222222"/>
              </a:solidFill>
              <a:effectLst/>
            </a:endParaRPr>
          </a:p>
          <a:p>
            <a:endParaRPr lang="en-IN" dirty="0"/>
          </a:p>
        </p:txBody>
      </p:sp>
    </p:spTree>
    <p:extLst>
      <p:ext uri="{BB962C8B-B14F-4D97-AF65-F5344CB8AC3E}">
        <p14:creationId xmlns:p14="http://schemas.microsoft.com/office/powerpoint/2010/main" val="642954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1AA60-AFA8-47F7-916C-FD4FF97E0C7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7A8B453-2549-42C6-B277-8AE4888DBA41}"/>
              </a:ext>
            </a:extLst>
          </p:cNvPr>
          <p:cNvSpPr>
            <a:spLocks noGrp="1"/>
          </p:cNvSpPr>
          <p:nvPr>
            <p:ph idx="1"/>
          </p:nvPr>
        </p:nvSpPr>
        <p:spPr>
          <a:xfrm>
            <a:off x="789708" y="872837"/>
            <a:ext cx="8484293" cy="5168526"/>
          </a:xfrm>
        </p:spPr>
        <p:txBody>
          <a:bodyPr>
            <a:normAutofit/>
          </a:bodyPr>
          <a:lstStyle/>
          <a:p>
            <a:r>
              <a:rPr lang="en-IN" dirty="0"/>
              <a:t>erosion, water logging and salinization of soil, fluorosis problem local population, arsenic pollution of groundwater etc., we have to think and act locally.</a:t>
            </a:r>
            <a:br>
              <a:rPr lang="en-IN" dirty="0"/>
            </a:br>
            <a:endParaRPr lang="en-IN" dirty="0"/>
          </a:p>
          <a:p>
            <a:pPr marL="0" indent="0">
              <a:buNone/>
            </a:pPr>
            <a:r>
              <a:rPr lang="en-IN" dirty="0"/>
              <a:t>In order to make people aware about those aspects of environment with which they are so intimately associated, it is very important make every one environmentally educated.</a:t>
            </a:r>
          </a:p>
          <a:p>
            <a:r>
              <a:rPr lang="en-IN" b="1" dirty="0"/>
              <a:t>Individualistic Importance of Environment: </a:t>
            </a:r>
            <a:br>
              <a:rPr lang="en-IN" b="1" dirty="0"/>
            </a:br>
            <a:r>
              <a:rPr lang="en-IN" dirty="0"/>
              <a:t>Environmental studies are very important since it deals with the more mundane problems of life where each individual matters, like dealing with safe and clean drinking water, hygienic living conditions, clear and fresh air, fertile land, healthy food and sustainable development. we want to live in a clean, healthy, aesthetically beautiful, safe and secure environment for a long time and wish to hand over a clean and safe earth to our children, grandchildren and great grandchildren, it is most essential to understand the basics of environment.</a:t>
            </a:r>
          </a:p>
          <a:p>
            <a:endParaRPr lang="en-IN" dirty="0"/>
          </a:p>
        </p:txBody>
      </p:sp>
    </p:spTree>
    <p:extLst>
      <p:ext uri="{BB962C8B-B14F-4D97-AF65-F5344CB8AC3E}">
        <p14:creationId xmlns:p14="http://schemas.microsoft.com/office/powerpoint/2010/main" val="3521720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418E2-9EF4-4BB6-AB2D-E1612B6F108D}"/>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61156BF4-59D9-49C7-9B09-F71349C25CEE}"/>
              </a:ext>
            </a:extLst>
          </p:cNvPr>
          <p:cNvPicPr>
            <a:picLocks noGrp="1" noChangeAspect="1"/>
          </p:cNvPicPr>
          <p:nvPr>
            <p:ph idx="1"/>
          </p:nvPr>
        </p:nvPicPr>
        <p:blipFill rotWithShape="1">
          <a:blip r:embed="rId2"/>
          <a:srcRect b="15073"/>
          <a:stretch/>
        </p:blipFill>
        <p:spPr>
          <a:xfrm>
            <a:off x="1785306" y="1930400"/>
            <a:ext cx="6358589" cy="2951017"/>
          </a:xfrm>
          <a:prstGeom prst="rect">
            <a:avLst/>
          </a:prstGeom>
        </p:spPr>
      </p:pic>
    </p:spTree>
    <p:extLst>
      <p:ext uri="{BB962C8B-B14F-4D97-AF65-F5344CB8AC3E}">
        <p14:creationId xmlns:p14="http://schemas.microsoft.com/office/powerpoint/2010/main" val="9749849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203</TotalTime>
  <Words>748</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IMPORTANCE  OF ENVIRONMENTAL STUDIES</vt:lpstr>
      <vt:lpstr>WHAT IS THE IMPORTANCE OF ENVIRONMENTAL SCIENCE?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MULTIDISCIPLINARY NATURE OF ENVIRONMENTAL STUDIES</dc:title>
  <dc:creator>anuradharoy2023@outlook.com</dc:creator>
  <cp:lastModifiedBy>anuradharoy2023@outlook.com</cp:lastModifiedBy>
  <cp:revision>39</cp:revision>
  <dcterms:created xsi:type="dcterms:W3CDTF">2024-07-19T07:50:42Z</dcterms:created>
  <dcterms:modified xsi:type="dcterms:W3CDTF">2024-08-16T09:53:22Z</dcterms:modified>
</cp:coreProperties>
</file>