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1" r:id="rId5"/>
    <p:sldId id="262"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C238A4-5F5B-4FCD-A001-397C0057854E}" type="datetimeFigureOut">
              <a:rPr lang="en-IN" smtClean="0"/>
              <a:t>17-09-2024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ECA3F0-3B35-4FF4-905C-4C67258450D6}" type="slidenum">
              <a:rPr lang="en-IN" smtClean="0"/>
              <a:t>‹#›</a:t>
            </a:fld>
            <a:endParaRPr lang="en-IN"/>
          </a:p>
        </p:txBody>
      </p:sp>
    </p:spTree>
    <p:extLst>
      <p:ext uri="{BB962C8B-B14F-4D97-AF65-F5344CB8AC3E}">
        <p14:creationId xmlns:p14="http://schemas.microsoft.com/office/powerpoint/2010/main" val="1666701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0ECA3F0-3B35-4FF4-905C-4C67258450D6}" type="slidenum">
              <a:rPr lang="en-IN" smtClean="0"/>
              <a:t>16</a:t>
            </a:fld>
            <a:endParaRPr lang="en-IN"/>
          </a:p>
        </p:txBody>
      </p:sp>
    </p:spTree>
    <p:extLst>
      <p:ext uri="{BB962C8B-B14F-4D97-AF65-F5344CB8AC3E}">
        <p14:creationId xmlns:p14="http://schemas.microsoft.com/office/powerpoint/2010/main" val="3028707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0ECA3F0-3B35-4FF4-905C-4C67258450D6}" type="slidenum">
              <a:rPr lang="en-IN" smtClean="0"/>
              <a:t>18</a:t>
            </a:fld>
            <a:endParaRPr lang="en-IN"/>
          </a:p>
        </p:txBody>
      </p:sp>
    </p:spTree>
    <p:extLst>
      <p:ext uri="{BB962C8B-B14F-4D97-AF65-F5344CB8AC3E}">
        <p14:creationId xmlns:p14="http://schemas.microsoft.com/office/powerpoint/2010/main" val="2018277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F1353-20DA-B237-47CE-D978E0F647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84A6057-4708-2532-E41B-3361810E76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668536F-4A39-C152-B515-AA52A27EA1FD}"/>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92585E36-3FBD-6C13-B944-5628B93D5D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4433B13-5D4B-DB85-E7BD-118A575883BC}"/>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541857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554BC-D425-374D-1818-BEF6365EBE0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84C39FB-959F-10D0-BF0F-EE27E4733E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5552B81-AF3F-84CD-DFBB-E52709A9DD29}"/>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B518CA61-0398-CDAA-1253-0C14DDEEA74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BB74C86-5919-7786-945E-CF17EC98BF19}"/>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3071034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14C479-24DF-CF01-C5F0-07E6F45D72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B8049E5-6480-911D-D686-E327DC636E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92870C1-57F8-0EBA-43E8-B1D8F6961286}"/>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464DB510-625F-6C90-470B-A25C05D427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F9517E-C44B-525F-0450-579A0A189F69}"/>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93490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C864C-A421-0E37-C694-402537A8C88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52D134-7A98-186A-9248-39EAF57CF0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BF63C5E-AD17-9B1C-FAA9-CB1A8B8939FB}"/>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9EDD586E-6808-2142-7407-FA5F425D4D1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7CCF31-49E2-F9E8-4C37-25957485BFAD}"/>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2150864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CC633-AA78-3D71-33AE-70DA04CC97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244AEA1-6E55-FC6C-CE2A-6E012317FF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015A82-4D9C-E68D-D951-AFEF079B5059}"/>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1B51999C-8B8E-ECF6-FB48-2DD95E3E09C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D32D653-0C1B-A258-F552-B9D37F87CC70}"/>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3680298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C7EAA-FC0F-EE21-6D33-34FB1ED0C49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22BEE45-090D-10A7-C03C-10AB46364D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5700659-20DB-8E72-D3D8-0BC69ACD28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2356D86-1775-2B5D-0C06-0516D9981F2A}"/>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6" name="Footer Placeholder 5">
            <a:extLst>
              <a:ext uri="{FF2B5EF4-FFF2-40B4-BE49-F238E27FC236}">
                <a16:creationId xmlns:a16="http://schemas.microsoft.com/office/drawing/2014/main" id="{2560BE99-B9CE-FE2C-5695-567861AC4B6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454D07F-F934-F9BF-C94A-177BEE607A3A}"/>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3602185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0E80B-6172-8E34-7DB6-1CD21500747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CC2061F-A3EC-BE79-4764-7ABEC760E6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726DB7-5443-60BC-5573-57B341084B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F44B291-2AAE-520A-B8C9-1A3DE350A8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870BF0-63A8-229C-4D46-FCEC8DF47E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E4F15FC-341D-58F0-3268-9C01B0ABCBE2}"/>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8" name="Footer Placeholder 7">
            <a:extLst>
              <a:ext uri="{FF2B5EF4-FFF2-40B4-BE49-F238E27FC236}">
                <a16:creationId xmlns:a16="http://schemas.microsoft.com/office/drawing/2014/main" id="{76684247-7085-6AB2-A2E0-B36F14A1A13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F904FD7-7C98-8D3A-464C-F921EB3D0362}"/>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259859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DF744-1ADD-B96E-9A50-81FC24826BF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FAE123B-567F-9C24-392C-D5F7D43D8835}"/>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4" name="Footer Placeholder 3">
            <a:extLst>
              <a:ext uri="{FF2B5EF4-FFF2-40B4-BE49-F238E27FC236}">
                <a16:creationId xmlns:a16="http://schemas.microsoft.com/office/drawing/2014/main" id="{5250B091-A824-CCAE-C4C5-93F68BC646C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6593375-3743-616F-B033-DEF3DA088033}"/>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37178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BA15D5-6896-CB18-FDF2-B7ED41FBC40F}"/>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3" name="Footer Placeholder 2">
            <a:extLst>
              <a:ext uri="{FF2B5EF4-FFF2-40B4-BE49-F238E27FC236}">
                <a16:creationId xmlns:a16="http://schemas.microsoft.com/office/drawing/2014/main" id="{6AA7F6E8-2C30-FCD7-145D-485D448BC15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37D85D4-3AC1-CA32-67C8-230B64F3275B}"/>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2358295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D9F3F-15DC-889B-AF4C-292B51605C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0F5D35A-2E23-A00D-A494-F128BA75E6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7C181A4-A867-1A7C-8E02-6DB2E3BC9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D380B4-6DE2-5217-40F5-F4F5C42109EB}"/>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6" name="Footer Placeholder 5">
            <a:extLst>
              <a:ext uri="{FF2B5EF4-FFF2-40B4-BE49-F238E27FC236}">
                <a16:creationId xmlns:a16="http://schemas.microsoft.com/office/drawing/2014/main" id="{ACAB2B22-7CA5-C403-004D-C76290168AA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3DF9ECE-972A-EBA2-0E93-8F6487AB03F6}"/>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1116423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31474-336D-F860-0D51-DEBEB10EED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AD82E29-DBC7-478F-28C9-C0F94121C3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D5B4AB5-E236-07B6-29C9-2FFD280797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1F53C3-03DD-EE42-61A4-8F2EB83E76D7}"/>
              </a:ext>
            </a:extLst>
          </p:cNvPr>
          <p:cNvSpPr>
            <a:spLocks noGrp="1"/>
          </p:cNvSpPr>
          <p:nvPr>
            <p:ph type="dt" sz="half" idx="10"/>
          </p:nvPr>
        </p:nvSpPr>
        <p:spPr/>
        <p:txBody>
          <a:bodyPr/>
          <a:lstStyle/>
          <a:p>
            <a:fld id="{B5A84679-54E6-4869-A3A5-527A26ACDC10}" type="datetimeFigureOut">
              <a:rPr lang="en-IN" smtClean="0"/>
              <a:t>17-09-2024</a:t>
            </a:fld>
            <a:endParaRPr lang="en-IN"/>
          </a:p>
        </p:txBody>
      </p:sp>
      <p:sp>
        <p:nvSpPr>
          <p:cNvPr id="6" name="Footer Placeholder 5">
            <a:extLst>
              <a:ext uri="{FF2B5EF4-FFF2-40B4-BE49-F238E27FC236}">
                <a16:creationId xmlns:a16="http://schemas.microsoft.com/office/drawing/2014/main" id="{0C4B2CD9-00A0-AEB4-9EEF-929B3FE7997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4396E46-E4C1-1E2C-56B4-5B4DF772E055}"/>
              </a:ext>
            </a:extLst>
          </p:cNvPr>
          <p:cNvSpPr>
            <a:spLocks noGrp="1"/>
          </p:cNvSpPr>
          <p:nvPr>
            <p:ph type="sldNum" sz="quarter" idx="12"/>
          </p:nvPr>
        </p:nvSpPr>
        <p:spPr/>
        <p:txBody>
          <a:bodyPr/>
          <a:lstStyle/>
          <a:p>
            <a:fld id="{95709C25-CB7B-4CCE-8E78-54CA73C32702}" type="slidenum">
              <a:rPr lang="en-IN" smtClean="0"/>
              <a:t>‹#›</a:t>
            </a:fld>
            <a:endParaRPr lang="en-IN"/>
          </a:p>
        </p:txBody>
      </p:sp>
    </p:spTree>
    <p:extLst>
      <p:ext uri="{BB962C8B-B14F-4D97-AF65-F5344CB8AC3E}">
        <p14:creationId xmlns:p14="http://schemas.microsoft.com/office/powerpoint/2010/main" val="177632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EDA0D-B213-82BE-CFC1-13A2FAE103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4EEB972-E73E-3DDC-B693-074BE24302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D3CAA39-1DC6-F880-BF13-6B987D637D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84679-54E6-4869-A3A5-527A26ACDC10}" type="datetimeFigureOut">
              <a:rPr lang="en-IN" smtClean="0"/>
              <a:t>17-09-2024</a:t>
            </a:fld>
            <a:endParaRPr lang="en-IN"/>
          </a:p>
        </p:txBody>
      </p:sp>
      <p:sp>
        <p:nvSpPr>
          <p:cNvPr id="5" name="Footer Placeholder 4">
            <a:extLst>
              <a:ext uri="{FF2B5EF4-FFF2-40B4-BE49-F238E27FC236}">
                <a16:creationId xmlns:a16="http://schemas.microsoft.com/office/drawing/2014/main" id="{7F5614CF-4323-4DA1-F6A6-1D3CCD4C4B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0EEC879-3569-05CC-6AF9-C2B5DA978F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09C25-CB7B-4CCE-8E78-54CA73C32702}" type="slidenum">
              <a:rPr lang="en-IN" smtClean="0"/>
              <a:t>‹#›</a:t>
            </a:fld>
            <a:endParaRPr lang="en-IN"/>
          </a:p>
        </p:txBody>
      </p:sp>
    </p:spTree>
    <p:extLst>
      <p:ext uri="{BB962C8B-B14F-4D97-AF65-F5344CB8AC3E}">
        <p14:creationId xmlns:p14="http://schemas.microsoft.com/office/powerpoint/2010/main" val="199694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BC40C-35BC-3841-A98A-9E8FCD9348C8}"/>
              </a:ext>
            </a:extLst>
          </p:cNvPr>
          <p:cNvSpPr>
            <a:spLocks noGrp="1"/>
          </p:cNvSpPr>
          <p:nvPr>
            <p:ph type="ctrTitle"/>
          </p:nvPr>
        </p:nvSpPr>
        <p:spPr/>
        <p:txBody>
          <a:bodyPr/>
          <a:lstStyle/>
          <a:p>
            <a:r>
              <a:rPr lang="en-IN" b="1" dirty="0"/>
              <a:t>Foundations of Curriculum- Philosophical point of view</a:t>
            </a:r>
          </a:p>
        </p:txBody>
      </p:sp>
    </p:spTree>
    <p:extLst>
      <p:ext uri="{BB962C8B-B14F-4D97-AF65-F5344CB8AC3E}">
        <p14:creationId xmlns:p14="http://schemas.microsoft.com/office/powerpoint/2010/main" val="365608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4091EB-7A04-E4FC-18A4-1D021891D036}"/>
              </a:ext>
            </a:extLst>
          </p:cNvPr>
          <p:cNvSpPr>
            <a:spLocks noGrp="1"/>
          </p:cNvSpPr>
          <p:nvPr>
            <p:ph idx="1"/>
          </p:nvPr>
        </p:nvSpPr>
        <p:spPr>
          <a:xfrm>
            <a:off x="698090" y="481781"/>
            <a:ext cx="10655710" cy="5695182"/>
          </a:xfrm>
        </p:spPr>
        <p:txBody>
          <a:bodyPr/>
          <a:lstStyle/>
          <a:p>
            <a:pPr>
              <a:buFont typeface="Wingdings" panose="05000000000000000000" pitchFamily="2" charset="2"/>
              <a:buChar char="Ø"/>
            </a:pPr>
            <a:r>
              <a:rPr lang="en-IN" dirty="0"/>
              <a:t> </a:t>
            </a:r>
            <a:r>
              <a:rPr lang="en-IN" dirty="0">
                <a:solidFill>
                  <a:schemeClr val="accent1"/>
                </a:solidFill>
              </a:rPr>
              <a:t>The world of ideas and values is more important than the world of matter.</a:t>
            </a:r>
          </a:p>
          <a:p>
            <a:pPr>
              <a:buFont typeface="Wingdings" panose="05000000000000000000" pitchFamily="2" charset="2"/>
              <a:buChar char="Ø"/>
            </a:pPr>
            <a:endParaRPr lang="en-IN" dirty="0">
              <a:solidFill>
                <a:schemeClr val="accent1"/>
              </a:solidFill>
            </a:endParaRPr>
          </a:p>
          <a:p>
            <a:pPr>
              <a:buFont typeface="Wingdings" panose="05000000000000000000" pitchFamily="2" charset="2"/>
              <a:buChar char="Ø"/>
            </a:pPr>
            <a:r>
              <a:rPr lang="en-IN" dirty="0">
                <a:solidFill>
                  <a:schemeClr val="accent1"/>
                </a:solidFill>
              </a:rPr>
              <a:t> Real knowledge is perceived in mind.</a:t>
            </a:r>
          </a:p>
          <a:p>
            <a:pPr>
              <a:buFont typeface="Wingdings" panose="05000000000000000000" pitchFamily="2" charset="2"/>
              <a:buChar char="Ø"/>
            </a:pPr>
            <a:endParaRPr lang="en-IN" dirty="0">
              <a:solidFill>
                <a:schemeClr val="accent1"/>
              </a:solidFill>
            </a:endParaRPr>
          </a:p>
          <a:p>
            <a:pPr>
              <a:buFont typeface="Wingdings" panose="05000000000000000000" pitchFamily="2" charset="2"/>
              <a:buChar char="Ø"/>
            </a:pPr>
            <a:r>
              <a:rPr lang="en-IN" dirty="0">
                <a:solidFill>
                  <a:schemeClr val="accent1"/>
                </a:solidFill>
              </a:rPr>
              <a:t>  The main exponents of this school of philosophy are- Plato, Comenius, Kant, Pestalozzi, Hegel, Frobel, Tagore and Mahatma Gandhi.</a:t>
            </a:r>
          </a:p>
        </p:txBody>
      </p:sp>
    </p:spTree>
    <p:extLst>
      <p:ext uri="{BB962C8B-B14F-4D97-AF65-F5344CB8AC3E}">
        <p14:creationId xmlns:p14="http://schemas.microsoft.com/office/powerpoint/2010/main" val="125083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A1AD-9B05-0087-9777-B2EEDCBDEEAA}"/>
              </a:ext>
            </a:extLst>
          </p:cNvPr>
          <p:cNvSpPr>
            <a:spLocks noGrp="1"/>
          </p:cNvSpPr>
          <p:nvPr>
            <p:ph type="title"/>
          </p:nvPr>
        </p:nvSpPr>
        <p:spPr/>
        <p:txBody>
          <a:bodyPr/>
          <a:lstStyle/>
          <a:p>
            <a:r>
              <a:rPr lang="en-IN" dirty="0"/>
              <a:t>Idealism and curriculum-</a:t>
            </a:r>
            <a:br>
              <a:rPr lang="en-IN" dirty="0"/>
            </a:br>
            <a:endParaRPr lang="en-IN" dirty="0"/>
          </a:p>
        </p:txBody>
      </p:sp>
      <p:sp>
        <p:nvSpPr>
          <p:cNvPr id="3" name="Content Placeholder 2">
            <a:extLst>
              <a:ext uri="{FF2B5EF4-FFF2-40B4-BE49-F238E27FC236}">
                <a16:creationId xmlns:a16="http://schemas.microsoft.com/office/drawing/2014/main" id="{2D60B0AA-F835-9A76-D06D-0B0FC352A151}"/>
              </a:ext>
            </a:extLst>
          </p:cNvPr>
          <p:cNvSpPr>
            <a:spLocks noGrp="1"/>
          </p:cNvSpPr>
          <p:nvPr>
            <p:ph idx="1"/>
          </p:nvPr>
        </p:nvSpPr>
        <p:spPr>
          <a:xfrm>
            <a:off x="838200" y="1189703"/>
            <a:ext cx="10515600" cy="4987260"/>
          </a:xfrm>
        </p:spPr>
        <p:txBody>
          <a:bodyPr/>
          <a:lstStyle/>
          <a:p>
            <a:r>
              <a:rPr lang="en-IN" dirty="0"/>
              <a:t> Idealism aims at developing a true sense of appreciation of truth, goodness and beauty ( attainment of spiritual perfection) and this aim directly reflects in construction of curriculum. Therefore, idealistic curriculum provides for the training and cultivation of the intellectual, moral and aesthetic activities. </a:t>
            </a:r>
          </a:p>
          <a:p>
            <a:r>
              <a:rPr lang="en-IN" dirty="0"/>
              <a:t>For the intellectual advancement of the child , languages, literature, science, social science and mathematics are included in the curriculum.</a:t>
            </a:r>
          </a:p>
          <a:p>
            <a:r>
              <a:rPr lang="en-IN" dirty="0"/>
              <a:t> For the aesthetic and moral development fine arts, poetry, ethics and religion are provided.</a:t>
            </a:r>
          </a:p>
          <a:p>
            <a:endParaRPr lang="en-IN" dirty="0"/>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1247029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8FE7D8-029B-DD54-842D-6DDE7793EBB4}"/>
              </a:ext>
            </a:extLst>
          </p:cNvPr>
          <p:cNvSpPr>
            <a:spLocks noGrp="1"/>
          </p:cNvSpPr>
          <p:nvPr>
            <p:ph idx="1"/>
          </p:nvPr>
        </p:nvSpPr>
        <p:spPr>
          <a:xfrm>
            <a:off x="776748" y="432619"/>
            <a:ext cx="10577052" cy="5744344"/>
          </a:xfrm>
        </p:spPr>
        <p:txBody>
          <a:bodyPr/>
          <a:lstStyle/>
          <a:p>
            <a:r>
              <a:rPr lang="en-IN" dirty="0"/>
              <a:t> Idealistic philosophy of education at the same time, does not ignore </a:t>
            </a:r>
          </a:p>
          <a:p>
            <a:pPr marL="0" indent="0">
              <a:buNone/>
            </a:pPr>
            <a:r>
              <a:rPr lang="en-IN" dirty="0"/>
              <a:t>Physical education. Physical activities include game and sports, physical exercises, health and hygiene, gymnastics are included in curriculum.</a:t>
            </a:r>
          </a:p>
          <a:p>
            <a:pPr marL="0" indent="0">
              <a:buNone/>
            </a:pPr>
            <a:endParaRPr lang="en-IN" dirty="0"/>
          </a:p>
          <a:p>
            <a:r>
              <a:rPr lang="en-IN" dirty="0"/>
              <a:t> Idealistic curriculum mainly helps to develop two activities-</a:t>
            </a:r>
          </a:p>
          <a:p>
            <a:pPr marL="0" indent="0">
              <a:buNone/>
            </a:pPr>
            <a:r>
              <a:rPr lang="en-IN" dirty="0"/>
              <a:t>    Curriculum related to physical activities.</a:t>
            </a:r>
          </a:p>
          <a:p>
            <a:pPr marL="0" indent="0">
              <a:buNone/>
            </a:pPr>
            <a:r>
              <a:rPr lang="en-IN" dirty="0"/>
              <a:t>     Curriculum related to spiritual activities ( intellectual, moral, aesthetic and religious)</a:t>
            </a:r>
          </a:p>
        </p:txBody>
      </p:sp>
    </p:spTree>
    <p:extLst>
      <p:ext uri="{BB962C8B-B14F-4D97-AF65-F5344CB8AC3E}">
        <p14:creationId xmlns:p14="http://schemas.microsoft.com/office/powerpoint/2010/main" val="3559626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FCC98-6C1C-D190-5AE8-647BBD1F35C5}"/>
              </a:ext>
            </a:extLst>
          </p:cNvPr>
          <p:cNvSpPr>
            <a:spLocks noGrp="1"/>
          </p:cNvSpPr>
          <p:nvPr>
            <p:ph type="title"/>
          </p:nvPr>
        </p:nvSpPr>
        <p:spPr/>
        <p:txBody>
          <a:bodyPr/>
          <a:lstStyle/>
          <a:p>
            <a:r>
              <a:rPr lang="en-IN" dirty="0"/>
              <a:t>Naturalism</a:t>
            </a:r>
          </a:p>
        </p:txBody>
      </p:sp>
      <p:sp>
        <p:nvSpPr>
          <p:cNvPr id="3" name="Content Placeholder 2">
            <a:extLst>
              <a:ext uri="{FF2B5EF4-FFF2-40B4-BE49-F238E27FC236}">
                <a16:creationId xmlns:a16="http://schemas.microsoft.com/office/drawing/2014/main" id="{9DB442BF-3A7D-71F2-0CAB-1743CF0325C6}"/>
              </a:ext>
            </a:extLst>
          </p:cNvPr>
          <p:cNvSpPr>
            <a:spLocks noGrp="1"/>
          </p:cNvSpPr>
          <p:nvPr>
            <p:ph idx="1"/>
          </p:nvPr>
        </p:nvSpPr>
        <p:spPr>
          <a:xfrm>
            <a:off x="688258" y="1415846"/>
            <a:ext cx="10665542" cy="4761118"/>
          </a:xfrm>
        </p:spPr>
        <p:txBody>
          <a:bodyPr>
            <a:normAutofit fontScale="25000" lnSpcReduction="20000"/>
          </a:bodyPr>
          <a:lstStyle/>
          <a:p>
            <a:pPr algn="just">
              <a:lnSpc>
                <a:spcPct val="170000"/>
              </a:lnSpc>
            </a:pPr>
            <a:r>
              <a:rPr lang="en-IN" dirty="0"/>
              <a:t> </a:t>
            </a:r>
            <a:r>
              <a:rPr lang="en-IN" sz="9600" dirty="0"/>
              <a:t>This philosophy believes that nature represents the entire reality.  It mainly focuses on two types of nature – natural world and man’s own nature. According to this philosophy human life is a part of nature. According to this philosophy there are three forms of naturalism such as- </a:t>
            </a:r>
          </a:p>
          <a:p>
            <a:pPr marL="0" indent="0">
              <a:lnSpc>
                <a:spcPct val="170000"/>
              </a:lnSpc>
              <a:buNone/>
            </a:pPr>
            <a:r>
              <a:rPr lang="en-IN" sz="9600" dirty="0">
                <a:solidFill>
                  <a:srgbClr val="FF0000"/>
                </a:solidFill>
              </a:rPr>
              <a:t>         Physical naturalism</a:t>
            </a:r>
          </a:p>
          <a:p>
            <a:pPr marL="0" indent="0">
              <a:lnSpc>
                <a:spcPct val="170000"/>
              </a:lnSpc>
              <a:buNone/>
            </a:pPr>
            <a:r>
              <a:rPr lang="en-IN" sz="9600" dirty="0">
                <a:solidFill>
                  <a:srgbClr val="FF0000"/>
                </a:solidFill>
              </a:rPr>
              <a:t>         Mechanical naturalism</a:t>
            </a:r>
          </a:p>
          <a:p>
            <a:pPr marL="0" indent="0">
              <a:lnSpc>
                <a:spcPct val="170000"/>
              </a:lnSpc>
              <a:buNone/>
            </a:pPr>
            <a:r>
              <a:rPr lang="en-IN" sz="9600" dirty="0">
                <a:solidFill>
                  <a:srgbClr val="FF0000"/>
                </a:solidFill>
              </a:rPr>
              <a:t>          Biological naturalism</a:t>
            </a:r>
          </a:p>
          <a:p>
            <a:pPr marL="0" indent="0">
              <a:lnSpc>
                <a:spcPct val="170000"/>
              </a:lnSpc>
              <a:buNone/>
            </a:pPr>
            <a:r>
              <a:rPr lang="en-IN" sz="9600" dirty="0">
                <a:solidFill>
                  <a:srgbClr val="FF0000"/>
                </a:solidFill>
              </a:rPr>
              <a:t>            </a:t>
            </a:r>
          </a:p>
          <a:p>
            <a:pPr marL="0" indent="0">
              <a:buNone/>
            </a:pPr>
            <a:endParaRPr lang="en-IN" dirty="0">
              <a:solidFill>
                <a:srgbClr val="FF0000"/>
              </a:solidFill>
            </a:endParaRPr>
          </a:p>
          <a:p>
            <a:pPr marL="0" indent="0">
              <a:buNone/>
            </a:pPr>
            <a:endParaRPr lang="en-IN" dirty="0">
              <a:solidFill>
                <a:srgbClr val="FF0000"/>
              </a:solidFill>
            </a:endParaRPr>
          </a:p>
          <a:p>
            <a:pPr marL="0" indent="0">
              <a:buNone/>
            </a:pPr>
            <a:endParaRPr lang="en-IN" dirty="0"/>
          </a:p>
          <a:p>
            <a:pPr marL="0" indent="0">
              <a:buNone/>
            </a:pPr>
            <a:r>
              <a:rPr lang="en-IN" dirty="0"/>
              <a:t> </a:t>
            </a:r>
          </a:p>
          <a:p>
            <a:endParaRPr lang="en-IN" dirty="0"/>
          </a:p>
          <a:p>
            <a:pPr marL="0" indent="0">
              <a:buNone/>
            </a:pPr>
            <a:endParaRPr lang="en-IN" dirty="0"/>
          </a:p>
          <a:p>
            <a:pPr marL="0" indent="0">
              <a:buNone/>
            </a:pPr>
            <a:r>
              <a:rPr lang="en-IN" dirty="0"/>
              <a:t>  </a:t>
            </a:r>
          </a:p>
        </p:txBody>
      </p:sp>
    </p:spTree>
    <p:extLst>
      <p:ext uri="{BB962C8B-B14F-4D97-AF65-F5344CB8AC3E}">
        <p14:creationId xmlns:p14="http://schemas.microsoft.com/office/powerpoint/2010/main" val="715366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ED57D5-F75C-F0EC-E37C-9ED92A2C8819}"/>
              </a:ext>
            </a:extLst>
          </p:cNvPr>
          <p:cNvSpPr>
            <a:spLocks noGrp="1"/>
          </p:cNvSpPr>
          <p:nvPr>
            <p:ph idx="1"/>
          </p:nvPr>
        </p:nvSpPr>
        <p:spPr>
          <a:xfrm>
            <a:off x="560439" y="639097"/>
            <a:ext cx="10793361" cy="5537866"/>
          </a:xfrm>
        </p:spPr>
        <p:txBody>
          <a:bodyPr/>
          <a:lstStyle/>
          <a:p>
            <a:r>
              <a:rPr lang="en-IN" dirty="0"/>
              <a:t>Naturalism and curriculum</a:t>
            </a:r>
          </a:p>
          <a:p>
            <a:pPr marL="0" indent="0">
              <a:buNone/>
            </a:pPr>
            <a:r>
              <a:rPr lang="en-IN" dirty="0"/>
              <a:t>  </a:t>
            </a:r>
          </a:p>
          <a:p>
            <a:pPr>
              <a:buFont typeface="Wingdings" panose="05000000000000000000" pitchFamily="2" charset="2"/>
              <a:buChar char="Ø"/>
            </a:pPr>
            <a:r>
              <a:rPr lang="en-IN" dirty="0"/>
              <a:t>  Education should not only be according to physical nature but also in accordance with the nature of the child. Education should be according to the child’s tendencies, capacities, instincts, likes and dislikes. That is why, the naturalists do not advocate a fixed curriculum.  Every child is given the right to determine his own curriculum. The child is expected to learn directly  from nature through personal experiences. </a:t>
            </a:r>
          </a:p>
          <a:p>
            <a:pPr>
              <a:buFont typeface="Wingdings" panose="05000000000000000000" pitchFamily="2" charset="2"/>
              <a:buChar char="Ø"/>
            </a:pPr>
            <a:endParaRPr lang="en-IN" dirty="0"/>
          </a:p>
          <a:p>
            <a:pPr>
              <a:buFont typeface="Wingdings" panose="05000000000000000000" pitchFamily="2" charset="2"/>
              <a:buChar char="Ø"/>
            </a:pPr>
            <a:r>
              <a:rPr lang="en-IN" dirty="0"/>
              <a:t> Naturalists give importance on teaching of science subjects mainly like- physics, chemistry, mathematics, nature study, agriculture, gardening, art and craft, botany, geology, geography and astronomy etc.</a:t>
            </a:r>
          </a:p>
        </p:txBody>
      </p:sp>
    </p:spTree>
    <p:extLst>
      <p:ext uri="{BB962C8B-B14F-4D97-AF65-F5344CB8AC3E}">
        <p14:creationId xmlns:p14="http://schemas.microsoft.com/office/powerpoint/2010/main" val="3410458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AFB312-679D-45C3-793D-BFAEB89E52B0}"/>
              </a:ext>
            </a:extLst>
          </p:cNvPr>
          <p:cNvSpPr>
            <a:spLocks noGrp="1"/>
          </p:cNvSpPr>
          <p:nvPr>
            <p:ph idx="1"/>
          </p:nvPr>
        </p:nvSpPr>
        <p:spPr>
          <a:xfrm>
            <a:off x="838199" y="203303"/>
            <a:ext cx="10783529" cy="6472800"/>
          </a:xfrm>
        </p:spPr>
        <p:txBody>
          <a:bodyPr>
            <a:normAutofit lnSpcReduction="10000"/>
          </a:bodyPr>
          <a:lstStyle/>
          <a:p>
            <a:pPr>
              <a:buFont typeface="Wingdings" panose="05000000000000000000" pitchFamily="2" charset="2"/>
              <a:buChar char="Ø"/>
            </a:pPr>
            <a:r>
              <a:rPr lang="en-IN" dirty="0"/>
              <a:t> Along with teaching of science subjects it focuses on subjects which help the students in their physical growth and development. </a:t>
            </a:r>
          </a:p>
          <a:p>
            <a:pPr>
              <a:buFont typeface="Wingdings" panose="05000000000000000000" pitchFamily="2" charset="2"/>
              <a:buChar char="Ø"/>
            </a:pPr>
            <a:endParaRPr lang="en-IN" dirty="0"/>
          </a:p>
          <a:p>
            <a:pPr>
              <a:buFont typeface="Wingdings" panose="05000000000000000000" pitchFamily="2" charset="2"/>
              <a:buChar char="Ø"/>
            </a:pPr>
            <a:r>
              <a:rPr lang="en-IN" dirty="0"/>
              <a:t>  The main exponents of this philosophy are-  Rousseau, Bacon, Herbert Spencer, Frobel, James,  Tagore etc.</a:t>
            </a:r>
          </a:p>
          <a:p>
            <a:pPr>
              <a:buFont typeface="Wingdings" panose="05000000000000000000" pitchFamily="2" charset="2"/>
              <a:buChar char="Ø"/>
            </a:pPr>
            <a:endParaRPr lang="en-IN" dirty="0"/>
          </a:p>
          <a:p>
            <a:pPr>
              <a:buFont typeface="Wingdings" panose="05000000000000000000" pitchFamily="2" charset="2"/>
              <a:buChar char="Ø"/>
            </a:pPr>
            <a:r>
              <a:rPr lang="en-IN" dirty="0"/>
              <a:t>Rousseau’s book ‘Emile’ is based on the principle of ‘</a:t>
            </a:r>
            <a:r>
              <a:rPr lang="en-IN" dirty="0">
                <a:solidFill>
                  <a:srgbClr val="FF0000"/>
                </a:solidFill>
              </a:rPr>
              <a:t>negative education’-</a:t>
            </a:r>
          </a:p>
          <a:p>
            <a:pPr marL="0" indent="0">
              <a:buNone/>
            </a:pPr>
            <a:r>
              <a:rPr lang="en-IN" dirty="0">
                <a:solidFill>
                  <a:srgbClr val="FF0000"/>
                </a:solidFill>
              </a:rPr>
              <a:t>   No book learning</a:t>
            </a:r>
          </a:p>
          <a:p>
            <a:pPr marL="0" indent="0">
              <a:buNone/>
            </a:pPr>
            <a:r>
              <a:rPr lang="en-IN" dirty="0">
                <a:solidFill>
                  <a:srgbClr val="FF0000"/>
                </a:solidFill>
              </a:rPr>
              <a:t>   No method of teaching</a:t>
            </a:r>
          </a:p>
          <a:p>
            <a:pPr marL="0" indent="0">
              <a:buNone/>
            </a:pPr>
            <a:r>
              <a:rPr lang="en-IN" dirty="0">
                <a:solidFill>
                  <a:srgbClr val="FF0000"/>
                </a:solidFill>
              </a:rPr>
              <a:t>   No rule-regulations</a:t>
            </a:r>
          </a:p>
          <a:p>
            <a:pPr marL="0" indent="0">
              <a:buNone/>
            </a:pPr>
            <a:r>
              <a:rPr lang="en-IN" dirty="0">
                <a:solidFill>
                  <a:srgbClr val="FF0000"/>
                </a:solidFill>
              </a:rPr>
              <a:t>   No fixed curriculum</a:t>
            </a:r>
          </a:p>
          <a:p>
            <a:pPr marL="0" indent="0">
              <a:buNone/>
            </a:pPr>
            <a:r>
              <a:rPr lang="en-IN" dirty="0">
                <a:solidFill>
                  <a:srgbClr val="FF0000"/>
                </a:solidFill>
              </a:rPr>
              <a:t>   Learning from direct experience. </a:t>
            </a:r>
          </a:p>
          <a:p>
            <a:pPr marL="0" indent="0">
              <a:buNone/>
            </a:pPr>
            <a:r>
              <a:rPr lang="en-IN" dirty="0">
                <a:solidFill>
                  <a:srgbClr val="FF0000"/>
                </a:solidFill>
              </a:rPr>
              <a:t>   </a:t>
            </a:r>
          </a:p>
        </p:txBody>
      </p:sp>
    </p:spTree>
    <p:extLst>
      <p:ext uri="{BB962C8B-B14F-4D97-AF65-F5344CB8AC3E}">
        <p14:creationId xmlns:p14="http://schemas.microsoft.com/office/powerpoint/2010/main" val="2289930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4545F-59F2-BFFC-E403-9839E6D0045D}"/>
              </a:ext>
            </a:extLst>
          </p:cNvPr>
          <p:cNvSpPr>
            <a:spLocks noGrp="1"/>
          </p:cNvSpPr>
          <p:nvPr>
            <p:ph type="title"/>
          </p:nvPr>
        </p:nvSpPr>
        <p:spPr/>
        <p:txBody>
          <a:bodyPr/>
          <a:lstStyle/>
          <a:p>
            <a:r>
              <a:rPr lang="en-IN" dirty="0"/>
              <a:t>Pragmatism and Curriculum</a:t>
            </a:r>
          </a:p>
        </p:txBody>
      </p:sp>
      <p:sp>
        <p:nvSpPr>
          <p:cNvPr id="3" name="Content Placeholder 2">
            <a:extLst>
              <a:ext uri="{FF2B5EF4-FFF2-40B4-BE49-F238E27FC236}">
                <a16:creationId xmlns:a16="http://schemas.microsoft.com/office/drawing/2014/main" id="{FDF82C36-102D-ED5E-F13F-D4808DF9178B}"/>
              </a:ext>
            </a:extLst>
          </p:cNvPr>
          <p:cNvSpPr>
            <a:spLocks noGrp="1"/>
          </p:cNvSpPr>
          <p:nvPr>
            <p:ph idx="1"/>
          </p:nvPr>
        </p:nvSpPr>
        <p:spPr>
          <a:xfrm>
            <a:off x="737419" y="1376516"/>
            <a:ext cx="10616381" cy="4800447"/>
          </a:xfrm>
        </p:spPr>
        <p:txBody>
          <a:bodyPr/>
          <a:lstStyle/>
          <a:p>
            <a:pPr algn="just"/>
            <a:r>
              <a:rPr lang="en-IN" dirty="0"/>
              <a:t>The term ‘Pragmatism’ is derived from a Greek word </a:t>
            </a:r>
            <a:r>
              <a:rPr lang="en-US" dirty="0"/>
              <a:t> ‘pragma’, which means "action" or "affair“. Pragmatism basically is an American philosophy. In other word, pragmatism is a philosophy which believes in practical work or action. A pragmatic philosopher lives in the world of facts and not in a world of ideals or ideas.  The pragmatic philosophers try to experiment many new ideas and try to adopt those which help to solve day to day problems. They try to build up a philosophy of life which is based on their own experiments and experiences. According to them values are not fixed in advance, they are made. The main exponents are- William James, John Dewey, Kilpatrick etc.</a:t>
            </a:r>
            <a:endParaRPr lang="en-IN" dirty="0"/>
          </a:p>
        </p:txBody>
      </p:sp>
    </p:spTree>
    <p:extLst>
      <p:ext uri="{BB962C8B-B14F-4D97-AF65-F5344CB8AC3E}">
        <p14:creationId xmlns:p14="http://schemas.microsoft.com/office/powerpoint/2010/main" val="1917981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37F50-EE45-0A66-6D0B-461842968F15}"/>
              </a:ext>
            </a:extLst>
          </p:cNvPr>
          <p:cNvSpPr>
            <a:spLocks noGrp="1"/>
          </p:cNvSpPr>
          <p:nvPr>
            <p:ph type="title"/>
          </p:nvPr>
        </p:nvSpPr>
        <p:spPr/>
        <p:txBody>
          <a:bodyPr/>
          <a:lstStyle/>
          <a:p>
            <a:r>
              <a:rPr lang="en-IN" dirty="0"/>
              <a:t>The characteristics are-</a:t>
            </a:r>
          </a:p>
        </p:txBody>
      </p:sp>
      <p:sp>
        <p:nvSpPr>
          <p:cNvPr id="3" name="Content Placeholder 2">
            <a:extLst>
              <a:ext uri="{FF2B5EF4-FFF2-40B4-BE49-F238E27FC236}">
                <a16:creationId xmlns:a16="http://schemas.microsoft.com/office/drawing/2014/main" id="{D4F5A0DB-9178-C29C-2FFB-D1A74C16F20F}"/>
              </a:ext>
            </a:extLst>
          </p:cNvPr>
          <p:cNvSpPr>
            <a:spLocks noGrp="1"/>
          </p:cNvSpPr>
          <p:nvPr>
            <p:ph idx="1"/>
          </p:nvPr>
        </p:nvSpPr>
        <p:spPr>
          <a:xfrm>
            <a:off x="757084" y="1455174"/>
            <a:ext cx="10596716" cy="4721789"/>
          </a:xfrm>
        </p:spPr>
        <p:txBody>
          <a:bodyPr/>
          <a:lstStyle/>
          <a:p>
            <a:pPr>
              <a:buFont typeface="Wingdings" panose="05000000000000000000" pitchFamily="2" charset="2"/>
              <a:buChar char="Ø"/>
            </a:pPr>
            <a:r>
              <a:rPr lang="en-IN" dirty="0"/>
              <a:t> No ultimate values</a:t>
            </a:r>
          </a:p>
          <a:p>
            <a:pPr>
              <a:buFont typeface="Wingdings" panose="05000000000000000000" pitchFamily="2" charset="2"/>
              <a:buChar char="Ø"/>
            </a:pPr>
            <a:r>
              <a:rPr lang="en-IN" dirty="0"/>
              <a:t> Emphasis on experimentation</a:t>
            </a:r>
          </a:p>
          <a:p>
            <a:pPr>
              <a:buFont typeface="Wingdings" panose="05000000000000000000" pitchFamily="2" charset="2"/>
              <a:buChar char="Ø"/>
            </a:pPr>
            <a:r>
              <a:rPr lang="en-IN" dirty="0"/>
              <a:t> Belief in practical philosophy.</a:t>
            </a:r>
          </a:p>
          <a:p>
            <a:pPr>
              <a:buFont typeface="Wingdings" panose="05000000000000000000" pitchFamily="2" charset="2"/>
              <a:buChar char="Ø"/>
            </a:pPr>
            <a:r>
              <a:rPr lang="en-IN" dirty="0"/>
              <a:t> Human development according to environment.</a:t>
            </a:r>
          </a:p>
          <a:p>
            <a:pPr>
              <a:buFont typeface="Wingdings" panose="05000000000000000000" pitchFamily="2" charset="2"/>
              <a:buChar char="Ø"/>
            </a:pPr>
            <a:r>
              <a:rPr lang="en-IN" dirty="0"/>
              <a:t> Faith in democracy</a:t>
            </a:r>
          </a:p>
          <a:p>
            <a:pPr marL="0" indent="0">
              <a:buNone/>
            </a:pPr>
            <a:endParaRPr lang="en-IN" dirty="0"/>
          </a:p>
        </p:txBody>
      </p:sp>
    </p:spTree>
    <p:extLst>
      <p:ext uri="{BB962C8B-B14F-4D97-AF65-F5344CB8AC3E}">
        <p14:creationId xmlns:p14="http://schemas.microsoft.com/office/powerpoint/2010/main" val="642653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09404-A9AF-1B82-FD43-EF65C4EE1369}"/>
              </a:ext>
            </a:extLst>
          </p:cNvPr>
          <p:cNvSpPr>
            <a:spLocks noGrp="1"/>
          </p:cNvSpPr>
          <p:nvPr>
            <p:ph type="title"/>
          </p:nvPr>
        </p:nvSpPr>
        <p:spPr/>
        <p:txBody>
          <a:bodyPr/>
          <a:lstStyle/>
          <a:p>
            <a:r>
              <a:rPr lang="en-IN" dirty="0"/>
              <a:t>Pragmatism and curriculum</a:t>
            </a:r>
          </a:p>
        </p:txBody>
      </p:sp>
      <p:sp>
        <p:nvSpPr>
          <p:cNvPr id="3" name="Content Placeholder 2">
            <a:extLst>
              <a:ext uri="{FF2B5EF4-FFF2-40B4-BE49-F238E27FC236}">
                <a16:creationId xmlns:a16="http://schemas.microsoft.com/office/drawing/2014/main" id="{403A230D-2833-71A5-43C9-C1B5287F91C1}"/>
              </a:ext>
            </a:extLst>
          </p:cNvPr>
          <p:cNvSpPr>
            <a:spLocks noGrp="1"/>
          </p:cNvSpPr>
          <p:nvPr>
            <p:ph idx="1"/>
          </p:nvPr>
        </p:nvSpPr>
        <p:spPr>
          <a:xfrm>
            <a:off x="1044677" y="1599481"/>
            <a:ext cx="10515600" cy="4893393"/>
          </a:xfrm>
        </p:spPr>
        <p:txBody>
          <a:bodyPr>
            <a:normAutofit lnSpcReduction="10000"/>
          </a:bodyPr>
          <a:lstStyle/>
          <a:p>
            <a:r>
              <a:rPr lang="en-IN" dirty="0"/>
              <a:t>Activity based curriculum( learning by doing )</a:t>
            </a:r>
          </a:p>
          <a:p>
            <a:endParaRPr lang="en-IN" dirty="0"/>
          </a:p>
          <a:p>
            <a:r>
              <a:rPr lang="en-IN" dirty="0"/>
              <a:t>Practical curriculum ( project method, learning through experiences and activity)</a:t>
            </a:r>
          </a:p>
          <a:p>
            <a:endParaRPr lang="en-IN" dirty="0"/>
          </a:p>
          <a:p>
            <a:r>
              <a:rPr lang="en-IN" dirty="0"/>
              <a:t> Vocational courses.</a:t>
            </a:r>
          </a:p>
          <a:p>
            <a:endParaRPr lang="en-IN" dirty="0"/>
          </a:p>
          <a:p>
            <a:r>
              <a:rPr lang="en-IN" dirty="0"/>
              <a:t> Curriculum for social development ( Curriculum for making unity, integration, cooperation)</a:t>
            </a:r>
          </a:p>
          <a:p>
            <a:endParaRPr lang="en-IN" dirty="0"/>
          </a:p>
          <a:p>
            <a:r>
              <a:rPr lang="en-IN" dirty="0"/>
              <a:t>Science education ( experimentation)</a:t>
            </a:r>
          </a:p>
          <a:p>
            <a:endParaRPr lang="en-IN" dirty="0"/>
          </a:p>
          <a:p>
            <a:endParaRPr lang="en-IN" dirty="0"/>
          </a:p>
          <a:p>
            <a:pPr marL="0" indent="0">
              <a:buNone/>
            </a:pPr>
            <a:endParaRPr lang="en-IN" dirty="0"/>
          </a:p>
        </p:txBody>
      </p:sp>
    </p:spTree>
    <p:extLst>
      <p:ext uri="{BB962C8B-B14F-4D97-AF65-F5344CB8AC3E}">
        <p14:creationId xmlns:p14="http://schemas.microsoft.com/office/powerpoint/2010/main" val="4095849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0A54-ACF4-261E-CBF2-8137CDA64A72}"/>
              </a:ext>
            </a:extLst>
          </p:cNvPr>
          <p:cNvSpPr>
            <a:spLocks noGrp="1"/>
          </p:cNvSpPr>
          <p:nvPr>
            <p:ph type="title"/>
          </p:nvPr>
        </p:nvSpPr>
        <p:spPr/>
        <p:txBody>
          <a:bodyPr/>
          <a:lstStyle/>
          <a:p>
            <a:r>
              <a:rPr lang="en-IN" dirty="0"/>
              <a:t>Realism and curriculum</a:t>
            </a:r>
          </a:p>
        </p:txBody>
      </p:sp>
      <p:sp>
        <p:nvSpPr>
          <p:cNvPr id="3" name="Content Placeholder 2">
            <a:extLst>
              <a:ext uri="{FF2B5EF4-FFF2-40B4-BE49-F238E27FC236}">
                <a16:creationId xmlns:a16="http://schemas.microsoft.com/office/drawing/2014/main" id="{8FC53ACA-E579-1079-E499-55AFE7867B4E}"/>
              </a:ext>
            </a:extLst>
          </p:cNvPr>
          <p:cNvSpPr>
            <a:spLocks noGrp="1"/>
          </p:cNvSpPr>
          <p:nvPr>
            <p:ph idx="1"/>
          </p:nvPr>
        </p:nvSpPr>
        <p:spPr>
          <a:xfrm>
            <a:off x="838200" y="1376516"/>
            <a:ext cx="10515600" cy="4800447"/>
          </a:xfrm>
        </p:spPr>
        <p:txBody>
          <a:bodyPr/>
          <a:lstStyle/>
          <a:p>
            <a:pPr algn="just"/>
            <a:r>
              <a:rPr lang="en-IN" dirty="0"/>
              <a:t>Realism is that philosophy which believes in reality, real world, facts and objects.  It defines that real knowledge can be acquired through our sense organs. For realists , the basic question about reality is that there is a ‘real’ world of objects that exist independently of us and we  take knowledge from this real world. Milton, John Locke, Bacon, Russel are the philosophers who believe in realism.</a:t>
            </a:r>
          </a:p>
          <a:p>
            <a:pPr algn="just"/>
            <a:endParaRPr lang="en-IN" dirty="0"/>
          </a:p>
          <a:p>
            <a:pPr algn="just"/>
            <a:r>
              <a:rPr lang="en-US" dirty="0"/>
              <a:t>The Realist curriculum emphasizes the subject matter of the physical world, particularly science and mathematics.</a:t>
            </a:r>
            <a:endParaRPr lang="en-IN" dirty="0"/>
          </a:p>
          <a:p>
            <a:pPr algn="just"/>
            <a:endParaRPr lang="en-IN" dirty="0"/>
          </a:p>
          <a:p>
            <a:pPr algn="just"/>
            <a:endParaRPr lang="en-IN" dirty="0"/>
          </a:p>
        </p:txBody>
      </p:sp>
    </p:spTree>
    <p:extLst>
      <p:ext uri="{BB962C8B-B14F-4D97-AF65-F5344CB8AC3E}">
        <p14:creationId xmlns:p14="http://schemas.microsoft.com/office/powerpoint/2010/main" val="181823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76C29-DC9C-2466-0A70-66028DF37169}"/>
              </a:ext>
            </a:extLst>
          </p:cNvPr>
          <p:cNvSpPr>
            <a:spLocks noGrp="1"/>
          </p:cNvSpPr>
          <p:nvPr>
            <p:ph type="title"/>
          </p:nvPr>
        </p:nvSpPr>
        <p:spPr/>
        <p:txBody>
          <a:bodyPr/>
          <a:lstStyle/>
          <a:p>
            <a:r>
              <a:rPr lang="en-IN" dirty="0"/>
              <a:t> </a:t>
            </a:r>
            <a:r>
              <a:rPr lang="en-IN" b="1" dirty="0"/>
              <a:t>What is Philosophy</a:t>
            </a:r>
            <a:r>
              <a:rPr lang="en-IN" dirty="0"/>
              <a:t>?</a:t>
            </a:r>
          </a:p>
        </p:txBody>
      </p:sp>
      <p:sp>
        <p:nvSpPr>
          <p:cNvPr id="3" name="Content Placeholder 2">
            <a:extLst>
              <a:ext uri="{FF2B5EF4-FFF2-40B4-BE49-F238E27FC236}">
                <a16:creationId xmlns:a16="http://schemas.microsoft.com/office/drawing/2014/main" id="{4F902F1A-36E6-0CD3-F806-2F724CEE059F}"/>
              </a:ext>
            </a:extLst>
          </p:cNvPr>
          <p:cNvSpPr>
            <a:spLocks noGrp="1"/>
          </p:cNvSpPr>
          <p:nvPr>
            <p:ph idx="1"/>
          </p:nvPr>
        </p:nvSpPr>
        <p:spPr>
          <a:xfrm>
            <a:off x="749710" y="1412670"/>
            <a:ext cx="10515600" cy="4351338"/>
          </a:xfrm>
        </p:spPr>
        <p:txBody>
          <a:bodyPr>
            <a:normAutofit fontScale="92500"/>
          </a:bodyPr>
          <a:lstStyle/>
          <a:p>
            <a:pPr algn="just">
              <a:lnSpc>
                <a:spcPct val="150000"/>
              </a:lnSpc>
            </a:pPr>
            <a:r>
              <a:rPr lang="en-IN" dirty="0"/>
              <a:t>The word ‘Philosophy 'comes from a combination of the Greek word words ‘ Philos’ means ‘Love’ and ‘Sophi’ means wisdom (Philos+ Sophi=</a:t>
            </a:r>
            <a:r>
              <a:rPr lang="en-IN" dirty="0">
                <a:solidFill>
                  <a:srgbClr val="00B050"/>
                </a:solidFill>
              </a:rPr>
              <a:t>Philosophia)  </a:t>
            </a:r>
            <a:r>
              <a:rPr lang="en-IN" dirty="0"/>
              <a:t>which means ‘ </a:t>
            </a:r>
            <a:r>
              <a:rPr lang="en-IN" dirty="0">
                <a:solidFill>
                  <a:srgbClr val="FF0000"/>
                </a:solidFill>
              </a:rPr>
              <a:t>Love of Wisdom</a:t>
            </a:r>
            <a:r>
              <a:rPr lang="en-IN" dirty="0"/>
              <a:t>’. Simply, philosophy is the study of fundamental questions about the world, including reality, knowledge and value. Philosophy seeks the answers of fundamental truths. It is a systematic study of general and fundamental questions concerning topics like existence, reason, knowledge, value, mind and language.</a:t>
            </a:r>
          </a:p>
        </p:txBody>
      </p:sp>
    </p:spTree>
    <p:extLst>
      <p:ext uri="{BB962C8B-B14F-4D97-AF65-F5344CB8AC3E}">
        <p14:creationId xmlns:p14="http://schemas.microsoft.com/office/powerpoint/2010/main" val="4089324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AA3716-7EF8-65F0-6817-14D406170AB7}"/>
              </a:ext>
            </a:extLst>
          </p:cNvPr>
          <p:cNvSpPr>
            <a:spLocks noGrp="1"/>
          </p:cNvSpPr>
          <p:nvPr>
            <p:ph idx="1"/>
          </p:nvPr>
        </p:nvSpPr>
        <p:spPr>
          <a:xfrm>
            <a:off x="759543" y="458940"/>
            <a:ext cx="10515600" cy="6020517"/>
          </a:xfrm>
        </p:spPr>
        <p:txBody>
          <a:bodyPr/>
          <a:lstStyle/>
          <a:p>
            <a:pPr algn="just"/>
            <a:r>
              <a:rPr lang="en-US" dirty="0"/>
              <a:t>Educational realism believes that the students should study logic, critical thinking, and the scientific method to teach students to perceive and understand reality. It suggests that students should learn the methods of learning which help them to discover objective truth.</a:t>
            </a:r>
          </a:p>
          <a:p>
            <a:pPr algn="just"/>
            <a:endParaRPr lang="en-US" dirty="0"/>
          </a:p>
          <a:p>
            <a:pPr algn="just"/>
            <a:r>
              <a:rPr lang="en-US" dirty="0"/>
              <a:t>Experience based learning</a:t>
            </a:r>
          </a:p>
          <a:p>
            <a:pPr algn="just"/>
            <a:r>
              <a:rPr lang="en-US" dirty="0"/>
              <a:t> Practical subjects.</a:t>
            </a:r>
          </a:p>
          <a:p>
            <a:pPr algn="just"/>
            <a:r>
              <a:rPr lang="en-US" dirty="0"/>
              <a:t> Freedom of expression.</a:t>
            </a:r>
          </a:p>
          <a:p>
            <a:pPr algn="just"/>
            <a:r>
              <a:rPr lang="en-US" dirty="0"/>
              <a:t> Knowledge from sense organs.</a:t>
            </a:r>
          </a:p>
          <a:p>
            <a:pPr marL="0" indent="0" algn="just">
              <a:buNone/>
            </a:pPr>
            <a:endParaRPr lang="en-IN" dirty="0"/>
          </a:p>
        </p:txBody>
      </p:sp>
    </p:spTree>
    <p:extLst>
      <p:ext uri="{BB962C8B-B14F-4D97-AF65-F5344CB8AC3E}">
        <p14:creationId xmlns:p14="http://schemas.microsoft.com/office/powerpoint/2010/main" val="3865899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2B27D-524D-46F1-BC63-2782BFF5CA56}"/>
              </a:ext>
            </a:extLst>
          </p:cNvPr>
          <p:cNvSpPr>
            <a:spLocks noGrp="1"/>
          </p:cNvSpPr>
          <p:nvPr>
            <p:ph type="title"/>
          </p:nvPr>
        </p:nvSpPr>
        <p:spPr/>
        <p:txBody>
          <a:bodyPr/>
          <a:lstStyle/>
          <a:p>
            <a:r>
              <a:rPr lang="en-IN" dirty="0"/>
              <a:t>Existentialism and Curriculum.</a:t>
            </a:r>
          </a:p>
        </p:txBody>
      </p:sp>
      <p:sp>
        <p:nvSpPr>
          <p:cNvPr id="3" name="Content Placeholder 2">
            <a:extLst>
              <a:ext uri="{FF2B5EF4-FFF2-40B4-BE49-F238E27FC236}">
                <a16:creationId xmlns:a16="http://schemas.microsoft.com/office/drawing/2014/main" id="{DBA1D5C6-ED65-CF56-23F5-74BFF30E230B}"/>
              </a:ext>
            </a:extLst>
          </p:cNvPr>
          <p:cNvSpPr>
            <a:spLocks noGrp="1"/>
          </p:cNvSpPr>
          <p:nvPr>
            <p:ph idx="1"/>
          </p:nvPr>
        </p:nvSpPr>
        <p:spPr>
          <a:xfrm>
            <a:off x="710380" y="1334012"/>
            <a:ext cx="10515600" cy="4351338"/>
          </a:xfrm>
        </p:spPr>
        <p:txBody>
          <a:bodyPr/>
          <a:lstStyle/>
          <a:p>
            <a:r>
              <a:rPr lang="en-US" dirty="0"/>
              <a:t>Existentialism is a philosophical movement that explores human existence and the meaning of life. It emphasizes the individual's responsibility for creating their own purpose and meaning in life.</a:t>
            </a:r>
          </a:p>
          <a:p>
            <a:endParaRPr lang="en-US" dirty="0"/>
          </a:p>
          <a:p>
            <a:r>
              <a:rPr lang="en-US" dirty="0"/>
              <a:t>Existentialism is a philosophy of human nature that identifies people as having free will to determine the course of their lives.</a:t>
            </a:r>
          </a:p>
          <a:p>
            <a:endParaRPr lang="en-IN" dirty="0"/>
          </a:p>
          <a:p>
            <a:r>
              <a:rPr lang="en-IN" dirty="0"/>
              <a:t> It gives emphasis on individuality and individual difference.</a:t>
            </a:r>
          </a:p>
          <a:p>
            <a:pPr marL="0" indent="0">
              <a:buNone/>
            </a:pPr>
            <a:endParaRPr lang="en-IN" dirty="0"/>
          </a:p>
        </p:txBody>
      </p:sp>
    </p:spTree>
    <p:extLst>
      <p:ext uri="{BB962C8B-B14F-4D97-AF65-F5344CB8AC3E}">
        <p14:creationId xmlns:p14="http://schemas.microsoft.com/office/powerpoint/2010/main" val="2269805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0E8B1E-8AEE-446C-332F-3093F25D37A4}"/>
              </a:ext>
            </a:extLst>
          </p:cNvPr>
          <p:cNvSpPr>
            <a:spLocks noGrp="1"/>
          </p:cNvSpPr>
          <p:nvPr>
            <p:ph idx="1"/>
          </p:nvPr>
        </p:nvSpPr>
        <p:spPr/>
        <p:txBody>
          <a:bodyPr/>
          <a:lstStyle/>
          <a:p>
            <a:r>
              <a:rPr lang="en-US" dirty="0"/>
              <a:t>Kierkegaard  is regarded as the father of existentialism.</a:t>
            </a:r>
          </a:p>
          <a:p>
            <a:endParaRPr lang="en-US" dirty="0"/>
          </a:p>
          <a:p>
            <a:r>
              <a:rPr lang="en-US" dirty="0"/>
              <a:t>It emphasizes the importance of individual choice, authenticity, and personal experience, and encourages students to develop their own unique identities and take responsibility for their own learning.</a:t>
            </a:r>
          </a:p>
          <a:p>
            <a:r>
              <a:rPr lang="en-US" dirty="0"/>
              <a:t>Curriculum gives emphasis on Individuality.</a:t>
            </a:r>
          </a:p>
          <a:p>
            <a:r>
              <a:rPr lang="en-US" dirty="0"/>
              <a:t>An existentialist curriculum would encourage students to explore their personal beliefs, values, and goals.</a:t>
            </a:r>
          </a:p>
          <a:p>
            <a:endParaRPr lang="en-US" dirty="0"/>
          </a:p>
        </p:txBody>
      </p:sp>
    </p:spTree>
    <p:extLst>
      <p:ext uri="{BB962C8B-B14F-4D97-AF65-F5344CB8AC3E}">
        <p14:creationId xmlns:p14="http://schemas.microsoft.com/office/powerpoint/2010/main" val="416802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87E2E4-7E68-F17C-51B6-B3700E7BD36C}"/>
              </a:ext>
            </a:extLst>
          </p:cNvPr>
          <p:cNvSpPr>
            <a:spLocks noGrp="1"/>
          </p:cNvSpPr>
          <p:nvPr>
            <p:ph idx="1"/>
          </p:nvPr>
        </p:nvSpPr>
        <p:spPr/>
        <p:txBody>
          <a:bodyPr/>
          <a:lstStyle/>
          <a:p>
            <a:r>
              <a:rPr lang="en-US" dirty="0"/>
              <a:t>Existentialism recognizes the uncertainty of life. An existentialist curriculum would prepare students to cope with and find meaning in uncertainty. This might include discussions on complex, open-ended issues without clear answers, helping students develop adaptability.</a:t>
            </a:r>
          </a:p>
          <a:p>
            <a:endParaRPr lang="en-US" dirty="0"/>
          </a:p>
          <a:p>
            <a:r>
              <a:rPr lang="en-US" dirty="0"/>
              <a:t>Existentialism also deals with the individual's responsibility for defining their own morals and ethics, the curriculum might include a strong emphasis on ethical education.</a:t>
            </a:r>
            <a:endParaRPr lang="en-IN" dirty="0"/>
          </a:p>
        </p:txBody>
      </p:sp>
    </p:spTree>
    <p:extLst>
      <p:ext uri="{BB962C8B-B14F-4D97-AF65-F5344CB8AC3E}">
        <p14:creationId xmlns:p14="http://schemas.microsoft.com/office/powerpoint/2010/main" val="1722523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F6FAAF-9A30-FB93-BA30-FF0301478AE5}"/>
              </a:ext>
            </a:extLst>
          </p:cNvPr>
          <p:cNvSpPr>
            <a:spLocks noGrp="1"/>
          </p:cNvSpPr>
          <p:nvPr>
            <p:ph idx="1"/>
          </p:nvPr>
        </p:nvSpPr>
        <p:spPr/>
        <p:txBody>
          <a:bodyPr/>
          <a:lstStyle/>
          <a:p>
            <a:pPr algn="just"/>
            <a:r>
              <a:rPr lang="en-US" dirty="0"/>
              <a:t>Existentialist approach to curriculum is deeply student-centered, focusing on personal growth, ethical responsibility, and the development of an authentic self. It encourages an educational experience that is as much about personal development as it is about acquiring knowledge.</a:t>
            </a:r>
            <a:endParaRPr lang="en-IN" dirty="0"/>
          </a:p>
        </p:txBody>
      </p:sp>
    </p:spTree>
    <p:extLst>
      <p:ext uri="{BB962C8B-B14F-4D97-AF65-F5344CB8AC3E}">
        <p14:creationId xmlns:p14="http://schemas.microsoft.com/office/powerpoint/2010/main" val="4184227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24744-7725-37E9-4C12-440A0B89D0CC}"/>
              </a:ext>
            </a:extLst>
          </p:cNvPr>
          <p:cNvSpPr>
            <a:spLocks noGrp="1"/>
          </p:cNvSpPr>
          <p:nvPr>
            <p:ph type="title"/>
          </p:nvPr>
        </p:nvSpPr>
        <p:spPr>
          <a:xfrm>
            <a:off x="985684" y="1082880"/>
            <a:ext cx="10515600" cy="1325563"/>
          </a:xfrm>
        </p:spPr>
        <p:txBody>
          <a:bodyPr>
            <a:normAutofit/>
          </a:bodyPr>
          <a:lstStyle/>
          <a:p>
            <a:r>
              <a:rPr lang="en-IN" sz="2800" b="1" dirty="0"/>
              <a:t>Name of some great philosophers  are- Aristotle, Socrates, Kant, Karl Marx, Plato, David Hume…………..</a:t>
            </a:r>
          </a:p>
        </p:txBody>
      </p:sp>
      <p:sp>
        <p:nvSpPr>
          <p:cNvPr id="3" name="Content Placeholder 2">
            <a:extLst>
              <a:ext uri="{FF2B5EF4-FFF2-40B4-BE49-F238E27FC236}">
                <a16:creationId xmlns:a16="http://schemas.microsoft.com/office/drawing/2014/main" id="{8B1ABA43-046C-3908-A352-22F21E6C00F1}"/>
              </a:ext>
            </a:extLst>
          </p:cNvPr>
          <p:cNvSpPr>
            <a:spLocks noGrp="1"/>
          </p:cNvSpPr>
          <p:nvPr>
            <p:ph idx="1"/>
          </p:nvPr>
        </p:nvSpPr>
        <p:spPr>
          <a:xfrm>
            <a:off x="830826" y="2910348"/>
            <a:ext cx="10515600" cy="3947652"/>
          </a:xfrm>
        </p:spPr>
        <p:txBody>
          <a:bodyPr/>
          <a:lstStyle/>
          <a:p>
            <a:r>
              <a:rPr lang="en-US" dirty="0"/>
              <a:t>Name of some great Indian philosophers are- Gautama Buddha, Rabindranath Tagore, Adi Sankara, Sri Aurobindo, Mahatma Gandhi, Swami Vivekananda……………….</a:t>
            </a:r>
          </a:p>
          <a:p>
            <a:endParaRPr lang="en-US" dirty="0"/>
          </a:p>
          <a:p>
            <a:r>
              <a:rPr lang="en-US" dirty="0"/>
              <a:t> </a:t>
            </a:r>
            <a:endParaRPr lang="en-IN" dirty="0"/>
          </a:p>
        </p:txBody>
      </p:sp>
    </p:spTree>
    <p:extLst>
      <p:ext uri="{BB962C8B-B14F-4D97-AF65-F5344CB8AC3E}">
        <p14:creationId xmlns:p14="http://schemas.microsoft.com/office/powerpoint/2010/main" val="412074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5F3E-61B8-E475-A57D-5AEE4185C0D1}"/>
              </a:ext>
            </a:extLst>
          </p:cNvPr>
          <p:cNvSpPr>
            <a:spLocks noGrp="1"/>
          </p:cNvSpPr>
          <p:nvPr>
            <p:ph type="title"/>
          </p:nvPr>
        </p:nvSpPr>
        <p:spPr/>
        <p:txBody>
          <a:bodyPr/>
          <a:lstStyle/>
          <a:p>
            <a:r>
              <a:rPr lang="en-IN" dirty="0"/>
              <a:t>Definitions of Philosophy:</a:t>
            </a:r>
            <a:br>
              <a:rPr lang="en-IN" dirty="0"/>
            </a:br>
            <a:endParaRPr lang="en-IN" dirty="0"/>
          </a:p>
        </p:txBody>
      </p:sp>
      <p:sp>
        <p:nvSpPr>
          <p:cNvPr id="3" name="Content Placeholder 2">
            <a:extLst>
              <a:ext uri="{FF2B5EF4-FFF2-40B4-BE49-F238E27FC236}">
                <a16:creationId xmlns:a16="http://schemas.microsoft.com/office/drawing/2014/main" id="{DA93CEEA-029E-F544-61E4-08F8CAEA631A}"/>
              </a:ext>
            </a:extLst>
          </p:cNvPr>
          <p:cNvSpPr>
            <a:spLocks noGrp="1"/>
          </p:cNvSpPr>
          <p:nvPr>
            <p:ph idx="1"/>
          </p:nvPr>
        </p:nvSpPr>
        <p:spPr/>
        <p:txBody>
          <a:bodyPr>
            <a:normAutofit lnSpcReduction="10000"/>
          </a:bodyPr>
          <a:lstStyle/>
          <a:p>
            <a:r>
              <a:rPr lang="en-US" dirty="0">
                <a:solidFill>
                  <a:srgbClr val="FF0000"/>
                </a:solidFill>
              </a:rPr>
              <a:t>Aristotle</a:t>
            </a:r>
            <a:r>
              <a:rPr lang="en-US" dirty="0"/>
              <a:t>: “Philosophy is the science which investigates the nature of being, as it is in itself”. </a:t>
            </a:r>
          </a:p>
          <a:p>
            <a:endParaRPr lang="en-US" dirty="0"/>
          </a:p>
          <a:p>
            <a:r>
              <a:rPr lang="en-US" dirty="0"/>
              <a:t> </a:t>
            </a:r>
            <a:r>
              <a:rPr lang="en-US" dirty="0">
                <a:solidFill>
                  <a:srgbClr val="FF0000"/>
                </a:solidFill>
              </a:rPr>
              <a:t>Radhakrishnan (1888-1975): </a:t>
            </a:r>
            <a:r>
              <a:rPr lang="en-US" dirty="0"/>
              <a:t>Philosophy is a logical inquiry into the nature of reality. </a:t>
            </a:r>
          </a:p>
          <a:p>
            <a:endParaRPr lang="en-US" dirty="0"/>
          </a:p>
          <a:p>
            <a:r>
              <a:rPr lang="en-US" dirty="0">
                <a:solidFill>
                  <a:srgbClr val="FF0000"/>
                </a:solidFill>
              </a:rPr>
              <a:t>Fitche’s views</a:t>
            </a:r>
            <a:r>
              <a:rPr lang="en-US" dirty="0"/>
              <a:t>: Philosophy is the science of knowledge. </a:t>
            </a:r>
          </a:p>
          <a:p>
            <a:endParaRPr lang="en-US" dirty="0"/>
          </a:p>
          <a:p>
            <a:r>
              <a:rPr lang="en-US" dirty="0">
                <a:solidFill>
                  <a:srgbClr val="00B0F0"/>
                </a:solidFill>
              </a:rPr>
              <a:t>(Platto :“He who has a taste for every sort of knowledge and who is curious to learn and is never satisfied may be termed philosopher</a:t>
            </a:r>
            <a:r>
              <a:rPr lang="en-US" dirty="0"/>
              <a:t>”). </a:t>
            </a:r>
            <a:endParaRPr lang="en-IN" dirty="0"/>
          </a:p>
        </p:txBody>
      </p:sp>
    </p:spTree>
    <p:extLst>
      <p:ext uri="{BB962C8B-B14F-4D97-AF65-F5344CB8AC3E}">
        <p14:creationId xmlns:p14="http://schemas.microsoft.com/office/powerpoint/2010/main" val="229786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B6341-2864-D5E9-2A8C-F8755B990413}"/>
              </a:ext>
            </a:extLst>
          </p:cNvPr>
          <p:cNvSpPr>
            <a:spLocks noGrp="1"/>
          </p:cNvSpPr>
          <p:nvPr>
            <p:ph type="title"/>
          </p:nvPr>
        </p:nvSpPr>
        <p:spPr/>
        <p:txBody>
          <a:bodyPr/>
          <a:lstStyle/>
          <a:p>
            <a:r>
              <a:rPr lang="en-IN" dirty="0"/>
              <a:t>Basic features/ Characteristics</a:t>
            </a:r>
          </a:p>
        </p:txBody>
      </p:sp>
      <p:sp>
        <p:nvSpPr>
          <p:cNvPr id="3" name="Content Placeholder 2">
            <a:extLst>
              <a:ext uri="{FF2B5EF4-FFF2-40B4-BE49-F238E27FC236}">
                <a16:creationId xmlns:a16="http://schemas.microsoft.com/office/drawing/2014/main" id="{DCFB6261-B63C-7C15-1069-27548B8BA398}"/>
              </a:ext>
            </a:extLst>
          </p:cNvPr>
          <p:cNvSpPr>
            <a:spLocks noGrp="1"/>
          </p:cNvSpPr>
          <p:nvPr>
            <p:ph idx="1"/>
          </p:nvPr>
        </p:nvSpPr>
        <p:spPr/>
        <p:txBody>
          <a:bodyPr>
            <a:normAutofit fontScale="85000" lnSpcReduction="20000"/>
          </a:bodyPr>
          <a:lstStyle/>
          <a:p>
            <a:pPr>
              <a:buFont typeface="Wingdings" panose="05000000000000000000" pitchFamily="2" charset="2"/>
              <a:buChar char="Ø"/>
            </a:pPr>
            <a:r>
              <a:rPr lang="en-US" dirty="0"/>
              <a:t>Philosophy is systematic enquiry about the ultimate reality of the universe. </a:t>
            </a:r>
          </a:p>
          <a:p>
            <a:pPr marL="0" indent="0">
              <a:buNone/>
            </a:pPr>
            <a:r>
              <a:rPr lang="en-US" dirty="0"/>
              <a:t>➢ Philosophy is study of general principles &amp; understanding of all that comes in the range of human experience. </a:t>
            </a:r>
          </a:p>
          <a:p>
            <a:pPr marL="0" indent="0">
              <a:buNone/>
            </a:pPr>
            <a:r>
              <a:rPr lang="en-US" dirty="0"/>
              <a:t> ➢ It is a way of life. </a:t>
            </a:r>
          </a:p>
          <a:p>
            <a:pPr marL="0" indent="0">
              <a:buNone/>
            </a:pPr>
            <a:r>
              <a:rPr lang="en-US" dirty="0"/>
              <a:t>➢ It is the oldest and original discipline of thought. </a:t>
            </a:r>
          </a:p>
          <a:p>
            <a:pPr marL="0" indent="0">
              <a:buNone/>
            </a:pPr>
            <a:r>
              <a:rPr lang="en-US" dirty="0"/>
              <a:t>➢ It is a search for truth and reality. </a:t>
            </a:r>
          </a:p>
          <a:p>
            <a:pPr marL="0" indent="0">
              <a:buNone/>
            </a:pPr>
            <a:r>
              <a:rPr lang="en-US" dirty="0"/>
              <a:t>➢ It is based on enquire about life and existence. </a:t>
            </a:r>
          </a:p>
          <a:p>
            <a:pPr marL="0" indent="0">
              <a:buNone/>
            </a:pPr>
            <a:r>
              <a:rPr lang="en-US" dirty="0"/>
              <a:t> ➢ It is logical in its approach. </a:t>
            </a:r>
          </a:p>
          <a:p>
            <a:pPr marL="0" indent="0">
              <a:buNone/>
            </a:pPr>
            <a:r>
              <a:rPr lang="en-US" dirty="0"/>
              <a:t>➢ It is ever growing and developing. </a:t>
            </a:r>
          </a:p>
          <a:p>
            <a:pPr marL="0" indent="0">
              <a:buNone/>
            </a:pPr>
            <a:r>
              <a:rPr lang="en-US" dirty="0"/>
              <a:t>➢ Philosophers try to see life as a whole. </a:t>
            </a:r>
          </a:p>
          <a:p>
            <a:pPr marL="0" indent="0">
              <a:buNone/>
            </a:pPr>
            <a:r>
              <a:rPr lang="en-US" dirty="0"/>
              <a:t>➢ Philosophy is related to condition of life and society. </a:t>
            </a:r>
            <a:endParaRPr lang="en-IN" dirty="0"/>
          </a:p>
        </p:txBody>
      </p:sp>
    </p:spTree>
    <p:extLst>
      <p:ext uri="{BB962C8B-B14F-4D97-AF65-F5344CB8AC3E}">
        <p14:creationId xmlns:p14="http://schemas.microsoft.com/office/powerpoint/2010/main" val="2377002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76ED2-64D2-60F6-553D-5AD25980BF53}"/>
              </a:ext>
            </a:extLst>
          </p:cNvPr>
          <p:cNvSpPr>
            <a:spLocks noGrp="1"/>
          </p:cNvSpPr>
          <p:nvPr>
            <p:ph type="title"/>
          </p:nvPr>
        </p:nvSpPr>
        <p:spPr/>
        <p:txBody>
          <a:bodyPr/>
          <a:lstStyle/>
          <a:p>
            <a:r>
              <a:rPr lang="en-IN" b="1" dirty="0"/>
              <a:t>Major branches of Philosophy-</a:t>
            </a:r>
            <a:br>
              <a:rPr lang="en-IN" b="1" dirty="0"/>
            </a:br>
            <a:endParaRPr lang="en-IN" b="1" dirty="0"/>
          </a:p>
        </p:txBody>
      </p:sp>
      <p:sp>
        <p:nvSpPr>
          <p:cNvPr id="3" name="Content Placeholder 2">
            <a:extLst>
              <a:ext uri="{FF2B5EF4-FFF2-40B4-BE49-F238E27FC236}">
                <a16:creationId xmlns:a16="http://schemas.microsoft.com/office/drawing/2014/main" id="{F30A7D1A-044F-71FC-6D2F-89140636F817}"/>
              </a:ext>
            </a:extLst>
          </p:cNvPr>
          <p:cNvSpPr>
            <a:spLocks noGrp="1"/>
          </p:cNvSpPr>
          <p:nvPr>
            <p:ph idx="1"/>
          </p:nvPr>
        </p:nvSpPr>
        <p:spPr>
          <a:xfrm>
            <a:off x="838200" y="1238865"/>
            <a:ext cx="10515600" cy="4938098"/>
          </a:xfrm>
        </p:spPr>
        <p:txBody>
          <a:bodyPr>
            <a:normAutofit/>
          </a:bodyPr>
          <a:lstStyle/>
          <a:p>
            <a:pPr>
              <a:buFont typeface="Wingdings" panose="05000000000000000000" pitchFamily="2" charset="2"/>
              <a:buChar char="Ø"/>
            </a:pPr>
            <a:r>
              <a:rPr lang="en-US" sz="3100" dirty="0">
                <a:solidFill>
                  <a:srgbClr val="FF0000"/>
                </a:solidFill>
              </a:rPr>
              <a:t>Epistemology</a:t>
            </a:r>
            <a:r>
              <a:rPr lang="en-US" sz="3100" dirty="0"/>
              <a:t>: The study of knowledge </a:t>
            </a:r>
          </a:p>
          <a:p>
            <a:pPr>
              <a:buFont typeface="Wingdings" panose="05000000000000000000" pitchFamily="2" charset="2"/>
              <a:buChar char="Ø"/>
            </a:pPr>
            <a:r>
              <a:rPr lang="en-US" sz="3100" dirty="0">
                <a:solidFill>
                  <a:srgbClr val="FF0000"/>
                </a:solidFill>
              </a:rPr>
              <a:t>Ethics</a:t>
            </a:r>
            <a:r>
              <a:rPr lang="en-US" sz="3100" dirty="0"/>
              <a:t>: It investigates moral principles.</a:t>
            </a:r>
          </a:p>
          <a:p>
            <a:pPr>
              <a:buFont typeface="Wingdings" panose="05000000000000000000" pitchFamily="2" charset="2"/>
              <a:buChar char="Ø"/>
            </a:pPr>
            <a:r>
              <a:rPr lang="en-US" sz="3100" dirty="0">
                <a:solidFill>
                  <a:srgbClr val="FF0000"/>
                </a:solidFill>
              </a:rPr>
              <a:t>Metaphysics</a:t>
            </a:r>
            <a:r>
              <a:rPr lang="en-US" sz="3100" dirty="0"/>
              <a:t>: The study of reality, existence, objects.</a:t>
            </a:r>
          </a:p>
          <a:p>
            <a:pPr>
              <a:buFont typeface="Wingdings" panose="05000000000000000000" pitchFamily="2" charset="2"/>
              <a:buChar char="Ø"/>
            </a:pPr>
            <a:r>
              <a:rPr lang="en-US" sz="3100" dirty="0">
                <a:solidFill>
                  <a:srgbClr val="FF0000"/>
                </a:solidFill>
              </a:rPr>
              <a:t>Logic</a:t>
            </a:r>
            <a:r>
              <a:rPr lang="en-US" sz="3100" dirty="0"/>
              <a:t>: The study of reasoning  and  it explores how good arguments can be distinguished from bad ones.</a:t>
            </a:r>
          </a:p>
          <a:p>
            <a:pPr>
              <a:buFont typeface="Wingdings" panose="05000000000000000000" pitchFamily="2" charset="2"/>
              <a:buChar char="Ø"/>
            </a:pPr>
            <a:r>
              <a:rPr lang="en-US" sz="3100" dirty="0">
                <a:solidFill>
                  <a:srgbClr val="FF0000"/>
                </a:solidFill>
              </a:rPr>
              <a:t>Axiology:</a:t>
            </a:r>
            <a:r>
              <a:rPr lang="en-US" sz="3100" dirty="0"/>
              <a:t> The study of values and ethics </a:t>
            </a:r>
          </a:p>
          <a:p>
            <a:pPr>
              <a:buFont typeface="Wingdings" panose="05000000000000000000" pitchFamily="2" charset="2"/>
              <a:buChar char="Ø"/>
            </a:pPr>
            <a:r>
              <a:rPr lang="en-US" sz="3100" dirty="0">
                <a:solidFill>
                  <a:srgbClr val="FF0000"/>
                </a:solidFill>
              </a:rPr>
              <a:t>Aesthetics</a:t>
            </a:r>
            <a:r>
              <a:rPr lang="en-US" sz="3100" dirty="0"/>
              <a:t>: The study of beauty, art, and taste .</a:t>
            </a:r>
          </a:p>
          <a:p>
            <a:pPr>
              <a:buFont typeface="Wingdings" panose="05000000000000000000" pitchFamily="2" charset="2"/>
              <a:buChar char="Ø"/>
            </a:pPr>
            <a:endParaRPr lang="en-IN" dirty="0"/>
          </a:p>
        </p:txBody>
      </p:sp>
    </p:spTree>
    <p:extLst>
      <p:ext uri="{BB962C8B-B14F-4D97-AF65-F5344CB8AC3E}">
        <p14:creationId xmlns:p14="http://schemas.microsoft.com/office/powerpoint/2010/main" val="1610599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4808C-6BF1-9F09-64B6-CD160C477358}"/>
              </a:ext>
            </a:extLst>
          </p:cNvPr>
          <p:cNvSpPr>
            <a:spLocks noGrp="1"/>
          </p:cNvSpPr>
          <p:nvPr>
            <p:ph type="title"/>
          </p:nvPr>
        </p:nvSpPr>
        <p:spPr>
          <a:xfrm>
            <a:off x="838200" y="0"/>
            <a:ext cx="10515600" cy="1325563"/>
          </a:xfrm>
        </p:spPr>
        <p:txBody>
          <a:bodyPr/>
          <a:lstStyle/>
          <a:p>
            <a:r>
              <a:rPr lang="en-IN" b="1" dirty="0"/>
              <a:t>What is educational Philosophy?</a:t>
            </a:r>
            <a:endParaRPr lang="en-IN" dirty="0"/>
          </a:p>
        </p:txBody>
      </p:sp>
      <p:sp>
        <p:nvSpPr>
          <p:cNvPr id="3" name="Content Placeholder 2">
            <a:extLst>
              <a:ext uri="{FF2B5EF4-FFF2-40B4-BE49-F238E27FC236}">
                <a16:creationId xmlns:a16="http://schemas.microsoft.com/office/drawing/2014/main" id="{70652ED0-8D35-73B6-C682-13A832BB286A}"/>
              </a:ext>
            </a:extLst>
          </p:cNvPr>
          <p:cNvSpPr>
            <a:spLocks noGrp="1"/>
          </p:cNvSpPr>
          <p:nvPr>
            <p:ph idx="1"/>
          </p:nvPr>
        </p:nvSpPr>
        <p:spPr>
          <a:xfrm>
            <a:off x="838200" y="1071716"/>
            <a:ext cx="10515600" cy="5105247"/>
          </a:xfrm>
        </p:spPr>
        <p:txBody>
          <a:bodyPr>
            <a:normAutofit fontScale="55000" lnSpcReduction="20000"/>
          </a:bodyPr>
          <a:lstStyle/>
          <a:p>
            <a:r>
              <a:rPr lang="en-IN" sz="3800" dirty="0"/>
              <a:t>Combination of two subjects/ disciplines-</a:t>
            </a:r>
          </a:p>
          <a:p>
            <a:pPr marL="0" indent="0">
              <a:buNone/>
            </a:pPr>
            <a:r>
              <a:rPr lang="en-IN" sz="3800" dirty="0">
                <a:solidFill>
                  <a:srgbClr val="FF0000"/>
                </a:solidFill>
              </a:rPr>
              <a:t>EDUCATION &amp; PHILOSOPHY</a:t>
            </a:r>
          </a:p>
          <a:p>
            <a:pPr marL="0" indent="0" algn="just">
              <a:lnSpc>
                <a:spcPct val="160000"/>
              </a:lnSpc>
              <a:buNone/>
            </a:pPr>
            <a:r>
              <a:rPr lang="en-US" sz="3800" dirty="0"/>
              <a:t>Philosophy and education are closely inter-related and inter-dependent. All educational problems are questions of philosophy. In other word we can say that the application of philosophical principle in the field of education to solve various educational issues is regarded as educational philosophy. In fact, educational philosophy is that philosophy which provide answer to the educational issues of why to educate (aim), whom to educate (child), who to educate (teacher), where to educate (school),what to educate (curriculum), how to educate (methods), when to educate (motivation) etc. </a:t>
            </a:r>
          </a:p>
          <a:p>
            <a:pPr marL="0" indent="0" algn="just">
              <a:lnSpc>
                <a:spcPct val="160000"/>
              </a:lnSpc>
              <a:buNone/>
            </a:pPr>
            <a:r>
              <a:rPr lang="en-US" sz="3800" dirty="0"/>
              <a:t>John Adams defines “Education is the dynamic side of philosophy.”</a:t>
            </a:r>
          </a:p>
          <a:p>
            <a:pPr marL="0" indent="0" algn="just">
              <a:lnSpc>
                <a:spcPct val="160000"/>
              </a:lnSpc>
              <a:buNone/>
            </a:pPr>
            <a:r>
              <a:rPr lang="en-US" sz="3800" dirty="0"/>
              <a:t> T. P. Nunn defines “Education aims are correlative to ideals of life.” </a:t>
            </a:r>
            <a:endParaRPr lang="en-IN" sz="3800" dirty="0"/>
          </a:p>
          <a:p>
            <a:pPr marL="0" indent="0">
              <a:buNone/>
            </a:pPr>
            <a:endParaRPr lang="en-IN" sz="2000" dirty="0">
              <a:solidFill>
                <a:srgbClr val="FF0000"/>
              </a:solidFill>
            </a:endParaRPr>
          </a:p>
        </p:txBody>
      </p:sp>
    </p:spTree>
    <p:extLst>
      <p:ext uri="{BB962C8B-B14F-4D97-AF65-F5344CB8AC3E}">
        <p14:creationId xmlns:p14="http://schemas.microsoft.com/office/powerpoint/2010/main" val="337767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7D960D-4C9F-9389-A836-F68EEF866139}"/>
              </a:ext>
            </a:extLst>
          </p:cNvPr>
          <p:cNvSpPr>
            <a:spLocks noGrp="1"/>
          </p:cNvSpPr>
          <p:nvPr>
            <p:ph idx="1"/>
          </p:nvPr>
        </p:nvSpPr>
        <p:spPr>
          <a:xfrm>
            <a:off x="759542" y="557263"/>
            <a:ext cx="10515600" cy="4351338"/>
          </a:xfrm>
        </p:spPr>
        <p:txBody>
          <a:bodyPr>
            <a:normAutofit fontScale="92500" lnSpcReduction="20000"/>
          </a:bodyPr>
          <a:lstStyle/>
          <a:p>
            <a:pPr algn="just"/>
            <a:r>
              <a:rPr lang="en-US" dirty="0"/>
              <a:t>We may define educational philosophy thus; it is the application of philosophical principle in the educational practices which direct the process of education towards the aims of human life. In short, educational philosophy relates philosophy of life through the medium of education. </a:t>
            </a:r>
          </a:p>
          <a:p>
            <a:pPr marL="0" indent="0" algn="just">
              <a:buNone/>
            </a:pPr>
            <a:r>
              <a:rPr lang="en-US" dirty="0"/>
              <a:t> </a:t>
            </a:r>
          </a:p>
          <a:p>
            <a:pPr marL="0" indent="0" algn="just">
              <a:buNone/>
            </a:pPr>
            <a:r>
              <a:rPr lang="en-US" dirty="0"/>
              <a:t> Major Schools of Philosophy:</a:t>
            </a:r>
          </a:p>
          <a:p>
            <a:pPr algn="just">
              <a:buFont typeface="Wingdings" panose="05000000000000000000" pitchFamily="2" charset="2"/>
              <a:buChar char="Ø"/>
            </a:pPr>
            <a:r>
              <a:rPr lang="en-US" dirty="0"/>
              <a:t>Idealism and curriculum</a:t>
            </a:r>
          </a:p>
          <a:p>
            <a:pPr algn="just">
              <a:buFont typeface="Wingdings" panose="05000000000000000000" pitchFamily="2" charset="2"/>
              <a:buChar char="Ø"/>
            </a:pPr>
            <a:r>
              <a:rPr lang="en-US" dirty="0"/>
              <a:t>Naturalism and curriculum</a:t>
            </a:r>
          </a:p>
          <a:p>
            <a:pPr algn="just">
              <a:buFont typeface="Wingdings" panose="05000000000000000000" pitchFamily="2" charset="2"/>
              <a:buChar char="Ø"/>
            </a:pPr>
            <a:r>
              <a:rPr lang="en-US" dirty="0"/>
              <a:t> Pragmatism and Curriculum</a:t>
            </a:r>
          </a:p>
          <a:p>
            <a:pPr algn="just">
              <a:buFont typeface="Wingdings" panose="05000000000000000000" pitchFamily="2" charset="2"/>
              <a:buChar char="Ø"/>
            </a:pPr>
            <a:r>
              <a:rPr lang="en-US" dirty="0"/>
              <a:t> Realism and Curriculum</a:t>
            </a:r>
          </a:p>
          <a:p>
            <a:pPr algn="just">
              <a:buFont typeface="Wingdings" panose="05000000000000000000" pitchFamily="2" charset="2"/>
              <a:buChar char="Ø"/>
            </a:pPr>
            <a:r>
              <a:rPr lang="en-US" dirty="0"/>
              <a:t> Existentialism and Curriculum.</a:t>
            </a:r>
          </a:p>
        </p:txBody>
      </p:sp>
    </p:spTree>
    <p:extLst>
      <p:ext uri="{BB962C8B-B14F-4D97-AF65-F5344CB8AC3E}">
        <p14:creationId xmlns:p14="http://schemas.microsoft.com/office/powerpoint/2010/main" val="2513609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0115C-82D3-C96D-CB88-A43B6019E7E4}"/>
              </a:ext>
            </a:extLst>
          </p:cNvPr>
          <p:cNvSpPr>
            <a:spLocks noGrp="1"/>
          </p:cNvSpPr>
          <p:nvPr>
            <p:ph type="title"/>
          </p:nvPr>
        </p:nvSpPr>
        <p:spPr/>
        <p:txBody>
          <a:bodyPr/>
          <a:lstStyle/>
          <a:p>
            <a:r>
              <a:rPr lang="en-IN" dirty="0"/>
              <a:t>Idealism</a:t>
            </a:r>
            <a:br>
              <a:rPr lang="en-IN" dirty="0"/>
            </a:br>
            <a:endParaRPr lang="en-IN" dirty="0"/>
          </a:p>
        </p:txBody>
      </p:sp>
      <p:sp>
        <p:nvSpPr>
          <p:cNvPr id="3" name="Content Placeholder 2">
            <a:extLst>
              <a:ext uri="{FF2B5EF4-FFF2-40B4-BE49-F238E27FC236}">
                <a16:creationId xmlns:a16="http://schemas.microsoft.com/office/drawing/2014/main" id="{72EA3F71-ECF8-03C1-4B24-22F4F9B739BA}"/>
              </a:ext>
            </a:extLst>
          </p:cNvPr>
          <p:cNvSpPr>
            <a:spLocks noGrp="1"/>
          </p:cNvSpPr>
          <p:nvPr>
            <p:ph idx="1"/>
          </p:nvPr>
        </p:nvSpPr>
        <p:spPr/>
        <p:txBody>
          <a:bodyPr/>
          <a:lstStyle/>
          <a:p>
            <a:r>
              <a:rPr lang="en-IN" dirty="0"/>
              <a:t>The word ‘Idealism’ is derived from the word ‘Ideas’ or ‘ Ideals’ , this philosophy seeks to explain man and Universe in terms of Spirit or mind. The founder of this philosophy is the great philosopher </a:t>
            </a:r>
            <a:r>
              <a:rPr lang="en-IN" dirty="0">
                <a:solidFill>
                  <a:srgbClr val="FF0000"/>
                </a:solidFill>
              </a:rPr>
              <a:t>Plato .</a:t>
            </a:r>
          </a:p>
          <a:p>
            <a:endParaRPr lang="en-IN" dirty="0">
              <a:solidFill>
                <a:srgbClr val="FF0000"/>
              </a:solidFill>
            </a:endParaRPr>
          </a:p>
          <a:p>
            <a:r>
              <a:rPr lang="en-IN" dirty="0">
                <a:solidFill>
                  <a:srgbClr val="FF0000"/>
                </a:solidFill>
              </a:rPr>
              <a:t>Characteristics-</a:t>
            </a:r>
          </a:p>
          <a:p>
            <a:pPr>
              <a:buFont typeface="Wingdings" panose="05000000000000000000" pitchFamily="2" charset="2"/>
              <a:buChar char="Ø"/>
            </a:pPr>
            <a:r>
              <a:rPr lang="en-IN" dirty="0"/>
              <a:t> </a:t>
            </a:r>
            <a:r>
              <a:rPr lang="en-IN" dirty="0">
                <a:solidFill>
                  <a:schemeClr val="accent1"/>
                </a:solidFill>
              </a:rPr>
              <a:t>Idealism believes in the universal mind or god- </a:t>
            </a:r>
            <a:r>
              <a:rPr lang="en-IN" dirty="0"/>
              <a:t>It believes that along with the physical or material universe, there is also a spiritual universe.</a:t>
            </a:r>
          </a:p>
          <a:p>
            <a:pPr>
              <a:buFont typeface="Wingdings" panose="05000000000000000000" pitchFamily="2" charset="2"/>
              <a:buChar char="Ø"/>
            </a:pPr>
            <a:r>
              <a:rPr lang="en-IN" dirty="0"/>
              <a:t> </a:t>
            </a:r>
            <a:r>
              <a:rPr lang="en-IN" dirty="0">
                <a:solidFill>
                  <a:schemeClr val="accent1"/>
                </a:solidFill>
              </a:rPr>
              <a:t>Idealism believes that man as a spiritual being.</a:t>
            </a:r>
          </a:p>
          <a:p>
            <a:pPr>
              <a:buFont typeface="Wingdings" panose="05000000000000000000" pitchFamily="2" charset="2"/>
              <a:buChar char="Ø"/>
            </a:pPr>
            <a:endParaRPr lang="en-IN" dirty="0">
              <a:solidFill>
                <a:schemeClr val="accent1"/>
              </a:solidFill>
            </a:endParaRPr>
          </a:p>
          <a:p>
            <a:pPr>
              <a:buFont typeface="Wingdings" panose="05000000000000000000" pitchFamily="2" charset="2"/>
              <a:buChar char="Ø"/>
            </a:pPr>
            <a:endParaRPr lang="en-IN" dirty="0">
              <a:solidFill>
                <a:schemeClr val="accent1"/>
              </a:solidFill>
            </a:endParaRPr>
          </a:p>
          <a:p>
            <a:endParaRPr lang="en-IN" dirty="0">
              <a:solidFill>
                <a:srgbClr val="FF0000"/>
              </a:solidFill>
            </a:endParaRPr>
          </a:p>
        </p:txBody>
      </p:sp>
    </p:spTree>
    <p:extLst>
      <p:ext uri="{BB962C8B-B14F-4D97-AF65-F5344CB8AC3E}">
        <p14:creationId xmlns:p14="http://schemas.microsoft.com/office/powerpoint/2010/main" val="316582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TotalTime>
  <Words>1807</Words>
  <Application>Microsoft Office PowerPoint</Application>
  <PresentationFormat>Widescreen</PresentationFormat>
  <Paragraphs>147</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Wingdings</vt:lpstr>
      <vt:lpstr>Office Theme</vt:lpstr>
      <vt:lpstr>Foundations of Curriculum- Philosophical point of view</vt:lpstr>
      <vt:lpstr> What is Philosophy?</vt:lpstr>
      <vt:lpstr>Name of some great philosophers  are- Aristotle, Socrates, Kant, Karl Marx, Plato, David Hume…………..</vt:lpstr>
      <vt:lpstr>Definitions of Philosophy: </vt:lpstr>
      <vt:lpstr>Basic features/ Characteristics</vt:lpstr>
      <vt:lpstr>Major branches of Philosophy- </vt:lpstr>
      <vt:lpstr>What is educational Philosophy?</vt:lpstr>
      <vt:lpstr>PowerPoint Presentation</vt:lpstr>
      <vt:lpstr>Idealism </vt:lpstr>
      <vt:lpstr>PowerPoint Presentation</vt:lpstr>
      <vt:lpstr>Idealism and curriculum- </vt:lpstr>
      <vt:lpstr>PowerPoint Presentation</vt:lpstr>
      <vt:lpstr>Naturalism</vt:lpstr>
      <vt:lpstr>PowerPoint Presentation</vt:lpstr>
      <vt:lpstr>PowerPoint Presentation</vt:lpstr>
      <vt:lpstr>Pragmatism and Curriculum</vt:lpstr>
      <vt:lpstr>The characteristics are-</vt:lpstr>
      <vt:lpstr>Pragmatism and curriculum</vt:lpstr>
      <vt:lpstr>Realism and curriculum</vt:lpstr>
      <vt:lpstr>PowerPoint Presentation</vt:lpstr>
      <vt:lpstr>Existentialism and Curriculum.</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SUMI SAIKIA</dc:creator>
  <cp:lastModifiedBy>SUMI SAIKIA</cp:lastModifiedBy>
  <cp:revision>8</cp:revision>
  <dcterms:created xsi:type="dcterms:W3CDTF">2024-09-11T02:24:58Z</dcterms:created>
  <dcterms:modified xsi:type="dcterms:W3CDTF">2024-09-17T07:05:41Z</dcterms:modified>
</cp:coreProperties>
</file>